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3003"/>
    <p:restoredTop sz="94714"/>
  </p:normalViewPr>
  <p:slideViewPr>
    <p:cSldViewPr snapToGrid="0">
      <p:cViewPr varScale="1">
        <p:scale>
          <a:sx n="202" d="100"/>
          <a:sy n="202" d="100"/>
        </p:scale>
        <p:origin x="864" y="176"/>
      </p:cViewPr>
      <p:guideLst>
        <p:guide orient="horz" pos="2880"/>
        <p:guide pos="216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2571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25717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4884738"/>
            <a:ext cx="3962400" cy="257175"/>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4884738"/>
            <a:ext cx="3962400" cy="257175"/>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 name="Google Shape;61;p2:notes"/>
          <p:cNvSpPr txBox="1">
            <a:spLocks noGrp="1"/>
          </p:cNvSpPr>
          <p:nvPr>
            <p:ph type="ftr" idx="11"/>
          </p:nvPr>
        </p:nvSpPr>
        <p:spPr>
          <a:xfrm>
            <a:off x="0" y="4884738"/>
            <a:ext cx="3962400" cy="25717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a9e9f275e_1_133: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7a9e9f275e_1_13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a9e9f275e_1_149: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g7a9e9f275e_1_14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 name="Google Shape;76;p3:notes"/>
          <p:cNvSpPr txBox="1">
            <a:spLocks noGrp="1"/>
          </p:cNvSpPr>
          <p:nvPr>
            <p:ph type="ftr" idx="11"/>
          </p:nvPr>
        </p:nvSpPr>
        <p:spPr>
          <a:xfrm>
            <a:off x="0" y="4884738"/>
            <a:ext cx="3962400" cy="25717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 name="Google Shape;83;p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 name="Google Shape;95;p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7a9e9f275e_1_10: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7a9e9f275e_1_1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a9e9f275e_1_38: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g7a9e9f275e_1_3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a9e9f275e_1_158:notes"/>
          <p:cNvSpPr txBox="1">
            <a:spLocks noGrp="1"/>
          </p:cNvSpPr>
          <p:nvPr>
            <p:ph type="body" idx="1"/>
          </p:nvPr>
        </p:nvSpPr>
        <p:spPr>
          <a:xfrm>
            <a:off x="914400" y="2443163"/>
            <a:ext cx="7315200" cy="231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7a9e9f275e_1_15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p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3:notes"/>
          <p:cNvSpPr txBox="1">
            <a:spLocks noGrp="1"/>
          </p:cNvSpPr>
          <p:nvPr>
            <p:ph type="body" idx="1"/>
          </p:nvPr>
        </p:nvSpPr>
        <p:spPr>
          <a:xfrm>
            <a:off x="914400" y="2443163"/>
            <a:ext cx="7315200" cy="231457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p1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519480" y="598678"/>
            <a:ext cx="8105100" cy="9399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6000" b="1" i="0">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457200" y="1183005"/>
            <a:ext cx="8229600" cy="3394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a:lvl1pPr>
            <a:lvl2pPr marL="914400" lvl="1" indent="-228600" algn="l" rtl="0">
              <a:lnSpc>
                <a:spcPct val="100000"/>
              </a:lnSpc>
              <a:spcBef>
                <a:spcPts val="0"/>
              </a:spcBef>
              <a:spcAft>
                <a:spcPts val="0"/>
              </a:spcAft>
              <a:buSzPts val="1400"/>
              <a:buNone/>
              <a:defRPr/>
            </a:lvl2pPr>
            <a:lvl3pPr marL="1371600" lvl="2" indent="-228600" algn="l" rtl="0">
              <a:lnSpc>
                <a:spcPct val="100000"/>
              </a:lnSpc>
              <a:spcBef>
                <a:spcPts val="0"/>
              </a:spcBef>
              <a:spcAft>
                <a:spcPts val="0"/>
              </a:spcAft>
              <a:buSzPts val="1400"/>
              <a:buNone/>
              <a:defRPr/>
            </a:lvl3pPr>
            <a:lvl4pPr marL="1828800" lvl="3" indent="-228600" algn="l" rtl="0">
              <a:lnSpc>
                <a:spcPct val="100000"/>
              </a:lnSpc>
              <a:spcBef>
                <a:spcPts val="0"/>
              </a:spcBef>
              <a:spcAft>
                <a:spcPts val="0"/>
              </a:spcAft>
              <a:buSzPts val="1400"/>
              <a:buNone/>
              <a:defRPr/>
            </a:lvl4pPr>
            <a:lvl5pPr marL="2286000" lvl="4" indent="-228600" algn="l" rtl="0">
              <a:lnSpc>
                <a:spcPct val="100000"/>
              </a:lnSpc>
              <a:spcBef>
                <a:spcPts val="0"/>
              </a:spcBef>
              <a:spcAft>
                <a:spcPts val="0"/>
              </a:spcAft>
              <a:buSzPts val="1400"/>
              <a:buNone/>
              <a:defRPr/>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0" name="Google Shape;30;p3"/>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1pPr>
            <a:lvl2pPr marL="0" lvl="1"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2pPr>
            <a:lvl3pPr marL="0" lvl="2"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3pPr>
            <a:lvl4pPr marL="0" lvl="3"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4pPr>
            <a:lvl5pPr marL="0" lvl="4"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5pPr>
            <a:lvl6pPr marL="0" lvl="5"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6pPr>
            <a:lvl7pPr marL="0" lvl="6"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7pPr>
            <a:lvl8pPr marL="0" lvl="7"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8pPr>
            <a:lvl9pPr marL="0" lvl="8"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4"/>
          <p:cNvSpPr/>
          <p:nvPr/>
        </p:nvSpPr>
        <p:spPr>
          <a:xfrm>
            <a:off x="4571999" y="0"/>
            <a:ext cx="4572000" cy="5143500"/>
          </a:xfrm>
          <a:custGeom>
            <a:avLst/>
            <a:gdLst/>
            <a:ahLst/>
            <a:cxnLst/>
            <a:rect l="l" t="t" r="r" b="b"/>
            <a:pathLst>
              <a:path w="4572000" h="5143500" extrusionOk="0">
                <a:moveTo>
                  <a:pt x="0" y="5143500"/>
                </a:moveTo>
                <a:lnTo>
                  <a:pt x="4572000" y="5143500"/>
                </a:lnTo>
                <a:lnTo>
                  <a:pt x="4572000" y="0"/>
                </a:lnTo>
                <a:lnTo>
                  <a:pt x="0" y="0"/>
                </a:lnTo>
                <a:lnTo>
                  <a:pt x="0" y="5143500"/>
                </a:lnTo>
                <a:close/>
              </a:path>
            </a:pathLst>
          </a:custGeom>
          <a:solidFill>
            <a:srgbClr val="4285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 name="Google Shape;34;p4"/>
          <p:cNvSpPr/>
          <p:nvPr/>
        </p:nvSpPr>
        <p:spPr>
          <a:xfrm>
            <a:off x="0" y="0"/>
            <a:ext cx="4572000" cy="5143500"/>
          </a:xfrm>
          <a:custGeom>
            <a:avLst/>
            <a:gdLst/>
            <a:ahLst/>
            <a:cxnLst/>
            <a:rect l="l" t="t" r="r" b="b"/>
            <a:pathLst>
              <a:path w="4572000" h="5143500" extrusionOk="0">
                <a:moveTo>
                  <a:pt x="0" y="5143500"/>
                </a:moveTo>
                <a:lnTo>
                  <a:pt x="4572000" y="5143500"/>
                </a:lnTo>
                <a:lnTo>
                  <a:pt x="4572000" y="0"/>
                </a:lnTo>
                <a:lnTo>
                  <a:pt x="0" y="0"/>
                </a:lnTo>
                <a:lnTo>
                  <a:pt x="0" y="5143500"/>
                </a:lnTo>
                <a:close/>
              </a:path>
            </a:pathLst>
          </a:custGeom>
          <a:solidFill>
            <a:srgbClr val="F9F9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 name="Google Shape;35;p4"/>
          <p:cNvSpPr/>
          <p:nvPr/>
        </p:nvSpPr>
        <p:spPr>
          <a:xfrm>
            <a:off x="4463796" y="0"/>
            <a:ext cx="108300" cy="51435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 name="Google Shape;36;p4"/>
          <p:cNvSpPr txBox="1">
            <a:spLocks noGrp="1"/>
          </p:cNvSpPr>
          <p:nvPr>
            <p:ph type="title"/>
          </p:nvPr>
        </p:nvSpPr>
        <p:spPr>
          <a:xfrm>
            <a:off x="519480" y="598678"/>
            <a:ext cx="8105100" cy="9399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sz="6000" b="1" i="0">
                <a:solidFill>
                  <a:schemeClr val="lt1"/>
                </a:solidFill>
                <a:latin typeface="Arial"/>
                <a:ea typeface="Arial"/>
                <a:cs typeface="Arial"/>
                <a:sym typeface="Aria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458520" y="1237869"/>
            <a:ext cx="3749700" cy="3044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800" b="0" i="0">
                <a:solidFill>
                  <a:srgbClr val="737373"/>
                </a:solidFill>
                <a:latin typeface="Arial"/>
                <a:ea typeface="Arial"/>
                <a:cs typeface="Arial"/>
                <a:sym typeface="Arial"/>
              </a:defRPr>
            </a:lvl1pPr>
            <a:lvl2pPr marL="914400" lvl="1" indent="-228600" algn="l" rtl="0">
              <a:lnSpc>
                <a:spcPct val="100000"/>
              </a:lnSpc>
              <a:spcBef>
                <a:spcPts val="0"/>
              </a:spcBef>
              <a:spcAft>
                <a:spcPts val="0"/>
              </a:spcAft>
              <a:buSzPts val="1400"/>
              <a:buNone/>
              <a:defRPr/>
            </a:lvl2pPr>
            <a:lvl3pPr marL="1371600" lvl="2" indent="-228600" algn="l" rtl="0">
              <a:lnSpc>
                <a:spcPct val="100000"/>
              </a:lnSpc>
              <a:spcBef>
                <a:spcPts val="0"/>
              </a:spcBef>
              <a:spcAft>
                <a:spcPts val="0"/>
              </a:spcAft>
              <a:buSzPts val="1400"/>
              <a:buNone/>
              <a:defRPr/>
            </a:lvl3pPr>
            <a:lvl4pPr marL="1828800" lvl="3" indent="-228600" algn="l" rtl="0">
              <a:lnSpc>
                <a:spcPct val="100000"/>
              </a:lnSpc>
              <a:spcBef>
                <a:spcPts val="0"/>
              </a:spcBef>
              <a:spcAft>
                <a:spcPts val="0"/>
              </a:spcAft>
              <a:buSzPts val="1400"/>
              <a:buNone/>
              <a:defRPr/>
            </a:lvl4pPr>
            <a:lvl5pPr marL="2286000" lvl="4" indent="-228600" algn="l" rtl="0">
              <a:lnSpc>
                <a:spcPct val="100000"/>
              </a:lnSpc>
              <a:spcBef>
                <a:spcPts val="0"/>
              </a:spcBef>
              <a:spcAft>
                <a:spcPts val="0"/>
              </a:spcAft>
              <a:buSzPts val="1400"/>
              <a:buNone/>
              <a:defRPr/>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38" name="Google Shape;38;p4"/>
          <p:cNvSpPr txBox="1">
            <a:spLocks noGrp="1"/>
          </p:cNvSpPr>
          <p:nvPr>
            <p:ph type="body" idx="2"/>
          </p:nvPr>
        </p:nvSpPr>
        <p:spPr>
          <a:xfrm>
            <a:off x="4709160" y="1183005"/>
            <a:ext cx="3977700" cy="3394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a:lvl1pPr>
            <a:lvl2pPr marL="914400" lvl="1" indent="-228600" algn="l" rtl="0">
              <a:lnSpc>
                <a:spcPct val="100000"/>
              </a:lnSpc>
              <a:spcBef>
                <a:spcPts val="0"/>
              </a:spcBef>
              <a:spcAft>
                <a:spcPts val="0"/>
              </a:spcAft>
              <a:buSzPts val="1400"/>
              <a:buNone/>
              <a:defRPr/>
            </a:lvl2pPr>
            <a:lvl3pPr marL="1371600" lvl="2" indent="-228600" algn="l" rtl="0">
              <a:lnSpc>
                <a:spcPct val="100000"/>
              </a:lnSpc>
              <a:spcBef>
                <a:spcPts val="0"/>
              </a:spcBef>
              <a:spcAft>
                <a:spcPts val="0"/>
              </a:spcAft>
              <a:buSzPts val="1400"/>
              <a:buNone/>
              <a:defRPr/>
            </a:lvl3pPr>
            <a:lvl4pPr marL="1828800" lvl="3" indent="-228600" algn="l" rtl="0">
              <a:lnSpc>
                <a:spcPct val="100000"/>
              </a:lnSpc>
              <a:spcBef>
                <a:spcPts val="0"/>
              </a:spcBef>
              <a:spcAft>
                <a:spcPts val="0"/>
              </a:spcAft>
              <a:buSzPts val="1400"/>
              <a:buNone/>
              <a:defRPr/>
            </a:lvl4pPr>
            <a:lvl5pPr marL="2286000" lvl="4" indent="-228600" algn="l" rtl="0">
              <a:lnSpc>
                <a:spcPct val="100000"/>
              </a:lnSpc>
              <a:spcBef>
                <a:spcPts val="0"/>
              </a:spcBef>
              <a:spcAft>
                <a:spcPts val="0"/>
              </a:spcAft>
              <a:buSzPts val="1400"/>
              <a:buNone/>
              <a:defRPr/>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 name="Google Shape;40;p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1" name="Google Shape;41;p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1pPr>
            <a:lvl2pPr marL="0" lvl="1"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2pPr>
            <a:lvl3pPr marL="0" lvl="2"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3pPr>
            <a:lvl4pPr marL="0" lvl="3"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4pPr>
            <a:lvl5pPr marL="0" lvl="4"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5pPr>
            <a:lvl6pPr marL="0" lvl="5"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6pPr>
            <a:lvl7pPr marL="0" lvl="6"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7pPr>
            <a:lvl8pPr marL="0" lvl="7"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8pPr>
            <a:lvl9pPr marL="0" lvl="8" indent="0" algn="r" rtl="0">
              <a:lnSpc>
                <a:spcPct val="100000"/>
              </a:lnSpc>
              <a:spcBef>
                <a:spcPts val="0"/>
              </a:spcBef>
              <a:spcAft>
                <a:spcPts val="0"/>
              </a:spcAft>
              <a:buSzPts val="1800"/>
              <a:buNone/>
              <a:defRPr sz="1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9144000" cy="657225"/>
          </a:xfrm>
          <a:custGeom>
            <a:avLst/>
            <a:gdLst/>
            <a:ahLst/>
            <a:cxnLst/>
            <a:rect l="l" t="t" r="r" b="b"/>
            <a:pathLst>
              <a:path w="9144000" h="657225" extrusionOk="0">
                <a:moveTo>
                  <a:pt x="0" y="656844"/>
                </a:moveTo>
                <a:lnTo>
                  <a:pt x="9144000" y="656844"/>
                </a:lnTo>
                <a:lnTo>
                  <a:pt x="9144000" y="0"/>
                </a:lnTo>
                <a:lnTo>
                  <a:pt x="0" y="0"/>
                </a:lnTo>
                <a:lnTo>
                  <a:pt x="0" y="656844"/>
                </a:lnTo>
                <a:close/>
              </a:path>
            </a:pathLst>
          </a:custGeom>
          <a:solidFill>
            <a:srgbClr val="4285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 name="Google Shape;11;p1"/>
          <p:cNvSpPr/>
          <p:nvPr/>
        </p:nvSpPr>
        <p:spPr>
          <a:xfrm>
            <a:off x="0" y="656843"/>
            <a:ext cx="9144000" cy="4486910"/>
          </a:xfrm>
          <a:custGeom>
            <a:avLst/>
            <a:gdLst/>
            <a:ahLst/>
            <a:cxnLst/>
            <a:rect l="l" t="t" r="r" b="b"/>
            <a:pathLst>
              <a:path w="9144000" h="4486910" extrusionOk="0">
                <a:moveTo>
                  <a:pt x="0" y="4486656"/>
                </a:moveTo>
                <a:lnTo>
                  <a:pt x="9144000" y="4486656"/>
                </a:lnTo>
                <a:lnTo>
                  <a:pt x="9144000" y="0"/>
                </a:lnTo>
                <a:lnTo>
                  <a:pt x="0" y="0"/>
                </a:lnTo>
                <a:lnTo>
                  <a:pt x="0" y="4486656"/>
                </a:lnTo>
                <a:close/>
              </a:path>
            </a:pathLst>
          </a:custGeom>
          <a:solidFill>
            <a:srgbClr val="F9F9F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 name="Google Shape;12;p1"/>
          <p:cNvSpPr txBox="1">
            <a:spLocks noGrp="1"/>
          </p:cNvSpPr>
          <p:nvPr>
            <p:ph type="title"/>
          </p:nvPr>
        </p:nvSpPr>
        <p:spPr>
          <a:xfrm>
            <a:off x="519480" y="598678"/>
            <a:ext cx="8105100" cy="939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60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
          <p:cNvSpPr txBox="1">
            <a:spLocks noGrp="1"/>
          </p:cNvSpPr>
          <p:nvPr>
            <p:ph type="body" idx="1"/>
          </p:nvPr>
        </p:nvSpPr>
        <p:spPr>
          <a:xfrm>
            <a:off x="457200" y="1183005"/>
            <a:ext cx="8229600" cy="3394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4" name="Google Shape;14;p1"/>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0.xml"/><Relationship Id="rId5"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1.xml"/><Relationship Id="rId5" Type="http://schemas.openxmlformats.org/officeDocument/2006/relationships/hyperlink" Target="https://www.mckinsey.com/industries/financial-services/" TargetMode="External"/><Relationship Id="rId6"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3.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5.xml"/><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15.png"/><Relationship Id="rId6"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9.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7"/>
          <p:cNvSpPr/>
          <p:nvPr/>
        </p:nvSpPr>
        <p:spPr>
          <a:xfrm>
            <a:off x="0" y="0"/>
            <a:ext cx="9144000" cy="685579"/>
          </a:xfrm>
          <a:custGeom>
            <a:avLst/>
            <a:gdLst/>
            <a:ahLst/>
            <a:cxnLst/>
            <a:rect l="l" t="t" r="r" b="b"/>
            <a:pathLst>
              <a:path w="9144000" h="1685925" extrusionOk="0">
                <a:moveTo>
                  <a:pt x="0" y="1685544"/>
                </a:moveTo>
                <a:lnTo>
                  <a:pt x="9144000" y="1685544"/>
                </a:lnTo>
                <a:lnTo>
                  <a:pt x="9144000" y="0"/>
                </a:lnTo>
                <a:lnTo>
                  <a:pt x="0" y="0"/>
                </a:lnTo>
                <a:lnTo>
                  <a:pt x="0" y="1685544"/>
                </a:lnTo>
                <a:close/>
              </a:path>
            </a:pathLst>
          </a:custGeom>
          <a:solidFill>
            <a:srgbClr val="4285F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 name="Google Shape;64;p7"/>
          <p:cNvSpPr txBox="1">
            <a:spLocks noGrp="1"/>
          </p:cNvSpPr>
          <p:nvPr>
            <p:ph type="title"/>
          </p:nvPr>
        </p:nvSpPr>
        <p:spPr>
          <a:xfrm>
            <a:off x="210045" y="136956"/>
            <a:ext cx="8587114" cy="323380"/>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SzPts val="1400"/>
              <a:buNone/>
            </a:pPr>
            <a:r>
              <a:rPr lang="en-US" sz="3600"/>
              <a:t>Introduction</a:t>
            </a:r>
            <a:endParaRPr sz="3600"/>
          </a:p>
        </p:txBody>
      </p:sp>
      <p:sp>
        <p:nvSpPr>
          <p:cNvPr id="65" name="Google Shape;65;p7"/>
          <p:cNvSpPr txBox="1"/>
          <p:nvPr/>
        </p:nvSpPr>
        <p:spPr>
          <a:xfrm>
            <a:off x="207825" y="1104939"/>
            <a:ext cx="8342400" cy="14787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5"/>
              </a:spcBef>
              <a:spcAft>
                <a:spcPts val="0"/>
              </a:spcAft>
              <a:buNone/>
            </a:pPr>
            <a:r>
              <a:rPr lang="en-US" sz="1200">
                <a:solidFill>
                  <a:schemeClr val="dk1"/>
                </a:solidFill>
                <a:highlight>
                  <a:srgbClr val="FFFFFF"/>
                </a:highlight>
              </a:rPr>
              <a:t>At any Property and Casualty insurance carrier, one of the biggest challenges is deciding which insurance products are right for their clients’ needs.  According to (Boodhun, N. &amp; Jayabalan, M., 2018), Risk proﬁles of insured's business are analyzed end-to-end by the underwriting team in Property and Casualty insurance business. The role of the underwriter is to ensure that the risks being insured as part of the insured's business are thoroughly reviewed, careful coverage selections are made and premiums are booked accurately ensuring profitability for the insurer. </a:t>
            </a:r>
            <a:endParaRPr sz="1200">
              <a:solidFill>
                <a:schemeClr val="dk1"/>
              </a:solidFill>
              <a:highlight>
                <a:srgbClr val="FFFFFF"/>
              </a:highlight>
            </a:endParaRPr>
          </a:p>
          <a:p>
            <a:pPr marL="12700" marR="0" lvl="0" indent="0" algn="l" rtl="0">
              <a:lnSpc>
                <a:spcPct val="100000"/>
              </a:lnSpc>
              <a:spcBef>
                <a:spcPts val="5"/>
              </a:spcBef>
              <a:spcAft>
                <a:spcPts val="0"/>
              </a:spcAft>
              <a:buNone/>
            </a:pPr>
            <a:endParaRPr sz="1200">
              <a:solidFill>
                <a:schemeClr val="dk1"/>
              </a:solidFill>
              <a:highlight>
                <a:srgbClr val="FFFFFF"/>
              </a:highlight>
            </a:endParaRPr>
          </a:p>
          <a:p>
            <a:pPr marL="12700" marR="0" lvl="0" indent="0" algn="l" rtl="0">
              <a:lnSpc>
                <a:spcPct val="100000"/>
              </a:lnSpc>
              <a:spcBef>
                <a:spcPts val="5"/>
              </a:spcBef>
              <a:spcAft>
                <a:spcPts val="0"/>
              </a:spcAft>
              <a:buNone/>
            </a:pPr>
            <a:r>
              <a:rPr lang="en-US" sz="1200">
                <a:solidFill>
                  <a:schemeClr val="dk1"/>
                </a:solidFill>
                <a:highlight>
                  <a:srgbClr val="FFFFFF"/>
                </a:highlight>
              </a:rPr>
              <a:t>Risk selection is a common problem among Property and Casualty insurance carriers - It refers to choosing right coverages and exclusion that are appropriate for the insured business and the estimated level of potential risks. The coverage or risk selection can be achieved using predictive analytics, appropriate tools and technologies and historical data that is available. </a:t>
            </a:r>
            <a:endParaRPr sz="1200">
              <a:solidFill>
                <a:schemeClr val="dk1"/>
              </a:solidFill>
              <a:highlight>
                <a:srgbClr val="FFFFFF"/>
              </a:highlight>
            </a:endParaRPr>
          </a:p>
          <a:p>
            <a:pPr marL="12700" marR="0" lvl="0" indent="0" algn="l" rtl="0">
              <a:lnSpc>
                <a:spcPct val="100000"/>
              </a:lnSpc>
              <a:spcBef>
                <a:spcPts val="5"/>
              </a:spcBef>
              <a:spcAft>
                <a:spcPts val="0"/>
              </a:spcAft>
              <a:buNone/>
            </a:pPr>
            <a:endParaRPr sz="1050">
              <a:solidFill>
                <a:schemeClr val="dk1"/>
              </a:solidFill>
              <a:highlight>
                <a:srgbClr val="FFFFFF"/>
              </a:highlight>
            </a:endParaRPr>
          </a:p>
          <a:p>
            <a:pPr marL="12700" marR="0" lvl="0" indent="0" algn="l" rtl="0">
              <a:lnSpc>
                <a:spcPct val="100000"/>
              </a:lnSpc>
              <a:spcBef>
                <a:spcPts val="5"/>
              </a:spcBef>
              <a:spcAft>
                <a:spcPts val="0"/>
              </a:spcAft>
              <a:buNone/>
            </a:pPr>
            <a:endParaRPr sz="1050">
              <a:solidFill>
                <a:schemeClr val="dk1"/>
              </a:solidFill>
              <a:highlight>
                <a:srgbClr val="FFFFFF"/>
              </a:highlight>
            </a:endParaRPr>
          </a:p>
          <a:p>
            <a:pPr marL="12700" marR="0" lvl="0" indent="0" algn="l" rtl="0">
              <a:lnSpc>
                <a:spcPct val="100000"/>
              </a:lnSpc>
              <a:spcBef>
                <a:spcPts val="5"/>
              </a:spcBef>
              <a:spcAft>
                <a:spcPts val="0"/>
              </a:spcAft>
              <a:buNone/>
            </a:pPr>
            <a:endParaRPr sz="1100" b="0" i="0" u="none" strike="noStrike" cap="none">
              <a:solidFill>
                <a:schemeClr val="dk1"/>
              </a:solidFill>
              <a:latin typeface="Arial"/>
              <a:ea typeface="Arial"/>
              <a:cs typeface="Arial"/>
              <a:sym typeface="Arial"/>
            </a:endParaRPr>
          </a:p>
          <a:p>
            <a:pPr marL="12700" marR="0" lvl="0" indent="0" algn="l" rtl="0">
              <a:lnSpc>
                <a:spcPct val="100000"/>
              </a:lnSpc>
              <a:spcBef>
                <a:spcPts val="5"/>
              </a:spcBef>
              <a:spcAft>
                <a:spcPts val="0"/>
              </a:spcAft>
              <a:buNone/>
            </a:pPr>
            <a:endParaRPr sz="1400" b="0" i="0" u="none" strike="noStrike" cap="none">
              <a:solidFill>
                <a:schemeClr val="dk1"/>
              </a:solidFill>
              <a:latin typeface="Arial"/>
              <a:ea typeface="Arial"/>
              <a:cs typeface="Arial"/>
              <a:sym typeface="Arial"/>
            </a:endParaRPr>
          </a:p>
        </p:txBody>
      </p:sp>
      <p:sp>
        <p:nvSpPr>
          <p:cNvPr id="66" name="Google Shape;66;p7"/>
          <p:cNvSpPr txBox="1"/>
          <p:nvPr/>
        </p:nvSpPr>
        <p:spPr>
          <a:xfrm>
            <a:off x="7286625" y="3002991"/>
            <a:ext cx="804545" cy="391795"/>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67" name="Google Shape;67;p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1</a:t>
            </a:fld>
            <a:endParaRPr/>
          </a:p>
        </p:txBody>
      </p:sp>
      <p:sp>
        <p:nvSpPr>
          <p:cNvPr id="68" name="Google Shape;68;p7"/>
          <p:cNvSpPr txBox="1"/>
          <p:nvPr/>
        </p:nvSpPr>
        <p:spPr>
          <a:xfrm>
            <a:off x="210053" y="4002960"/>
            <a:ext cx="3770100" cy="2283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What is </a:t>
            </a:r>
            <a:r>
              <a:rPr lang="en-US" b="1">
                <a:solidFill>
                  <a:schemeClr val="dk1"/>
                </a:solidFill>
              </a:rPr>
              <a:t>the</a:t>
            </a:r>
            <a:r>
              <a:rPr lang="en-US" sz="1400" b="1" i="0" u="none" strike="noStrike" cap="none">
                <a:solidFill>
                  <a:schemeClr val="dk1"/>
                </a:solidFill>
                <a:latin typeface="Arial"/>
                <a:ea typeface="Arial"/>
                <a:cs typeface="Arial"/>
                <a:sym typeface="Arial"/>
              </a:rPr>
              <a:t> </a:t>
            </a:r>
            <a:r>
              <a:rPr lang="en-US" b="1">
                <a:solidFill>
                  <a:schemeClr val="dk1"/>
                </a:solidFill>
              </a:rPr>
              <a:t>o</a:t>
            </a:r>
            <a:r>
              <a:rPr lang="en-US" sz="1400" b="1" i="0" u="none" strike="noStrike" cap="none">
                <a:solidFill>
                  <a:schemeClr val="dk1"/>
                </a:solidFill>
                <a:latin typeface="Arial"/>
                <a:ea typeface="Arial"/>
                <a:cs typeface="Arial"/>
                <a:sym typeface="Arial"/>
              </a:rPr>
              <a:t>bjective?</a:t>
            </a:r>
            <a:endParaRPr sz="1400" b="0" i="0" u="none" strike="noStrike" cap="none">
              <a:solidFill>
                <a:schemeClr val="dk1"/>
              </a:solidFill>
              <a:latin typeface="Arial"/>
              <a:ea typeface="Arial"/>
              <a:cs typeface="Arial"/>
              <a:sym typeface="Arial"/>
            </a:endParaRPr>
          </a:p>
        </p:txBody>
      </p:sp>
      <p:sp>
        <p:nvSpPr>
          <p:cNvPr id="69" name="Google Shape;69;p7"/>
          <p:cNvSpPr txBox="1"/>
          <p:nvPr/>
        </p:nvSpPr>
        <p:spPr>
          <a:xfrm>
            <a:off x="210150" y="4312794"/>
            <a:ext cx="8723700" cy="11985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200">
                <a:solidFill>
                  <a:schemeClr val="dk1"/>
                </a:solidFill>
                <a:highlight>
                  <a:srgbClr val="FFFFFF"/>
                </a:highlight>
              </a:rPr>
              <a:t>The objective of this research is to employ predictive analytics to determine the correct product group for the risks being covered using historical data and recommend an optimized model that can predict the correct product group for new business requests. The prediction should help the carrier determine the products that should be promoted to secure new business.</a:t>
            </a:r>
            <a:endParaRPr sz="1200">
              <a:solidFill>
                <a:schemeClr val="dk1"/>
              </a:solidFill>
              <a:highlight>
                <a:srgbClr val="FFFFFF"/>
              </a:highlight>
            </a:endParaRPr>
          </a:p>
          <a:p>
            <a:pPr marL="12700" marR="0" lvl="0" indent="0" algn="l" rtl="0">
              <a:lnSpc>
                <a:spcPct val="100000"/>
              </a:lnSpc>
              <a:spcBef>
                <a:spcPts val="0"/>
              </a:spcBef>
              <a:spcAft>
                <a:spcPts val="0"/>
              </a:spcAft>
              <a:buNone/>
            </a:pPr>
            <a:endParaRPr sz="1050">
              <a:solidFill>
                <a:schemeClr val="dk1"/>
              </a:solidFill>
              <a:highlight>
                <a:srgbClr val="FFFFFF"/>
              </a:highlight>
            </a:endParaRPr>
          </a:p>
          <a:p>
            <a:pPr marL="127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0" name="Google Shape;70;p7"/>
          <p:cNvSpPr txBox="1"/>
          <p:nvPr/>
        </p:nvSpPr>
        <p:spPr>
          <a:xfrm>
            <a:off x="183228" y="2821110"/>
            <a:ext cx="3770100" cy="2283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What is </a:t>
            </a:r>
            <a:r>
              <a:rPr lang="en-US" b="1">
                <a:solidFill>
                  <a:schemeClr val="dk1"/>
                </a:solidFill>
              </a:rPr>
              <a:t>the</a:t>
            </a:r>
            <a:r>
              <a:rPr lang="en-US" sz="1400" b="1" i="0" u="none" strike="noStrike" cap="none">
                <a:solidFill>
                  <a:schemeClr val="dk1"/>
                </a:solidFill>
                <a:latin typeface="Arial"/>
                <a:ea typeface="Arial"/>
                <a:cs typeface="Arial"/>
                <a:sym typeface="Arial"/>
              </a:rPr>
              <a:t> </a:t>
            </a:r>
            <a:r>
              <a:rPr lang="en-US" b="1">
                <a:solidFill>
                  <a:schemeClr val="dk1"/>
                </a:solidFill>
              </a:rPr>
              <a:t>current state</a:t>
            </a:r>
            <a:r>
              <a:rPr lang="en-US" sz="1400" b="1" i="0" u="none" strike="noStrike" cap="none">
                <a:solidFill>
                  <a:schemeClr val="dk1"/>
                </a:solidFill>
                <a:latin typeface="Arial"/>
                <a:ea typeface="Arial"/>
                <a:cs typeface="Arial"/>
                <a:sym typeface="Arial"/>
              </a:rPr>
              <a:t>?</a:t>
            </a:r>
            <a:endParaRPr sz="1400" b="0" i="0" u="none" strike="noStrike" cap="none">
              <a:solidFill>
                <a:schemeClr val="dk1"/>
              </a:solidFill>
              <a:latin typeface="Arial"/>
              <a:ea typeface="Arial"/>
              <a:cs typeface="Arial"/>
              <a:sym typeface="Arial"/>
            </a:endParaRPr>
          </a:p>
        </p:txBody>
      </p:sp>
      <p:sp>
        <p:nvSpPr>
          <p:cNvPr id="71" name="Google Shape;71;p7"/>
          <p:cNvSpPr txBox="1"/>
          <p:nvPr/>
        </p:nvSpPr>
        <p:spPr>
          <a:xfrm>
            <a:off x="307800" y="3115773"/>
            <a:ext cx="8391600" cy="820800"/>
          </a:xfrm>
          <a:prstGeom prst="rect">
            <a:avLst/>
          </a:prstGeom>
          <a:noFill/>
          <a:ln>
            <a:noFill/>
          </a:ln>
        </p:spPr>
        <p:txBody>
          <a:bodyPr spcFirstLastPara="1" wrap="square" lIns="0" tIns="12700" rIns="0" bIns="0" anchor="t" anchorCtr="0">
            <a:noAutofit/>
          </a:bodyPr>
          <a:lstStyle/>
          <a:p>
            <a:pPr marL="457200" marR="0" lvl="0" indent="-304800" algn="l" rtl="0">
              <a:lnSpc>
                <a:spcPct val="100000"/>
              </a:lnSpc>
              <a:spcBef>
                <a:spcPts val="0"/>
              </a:spcBef>
              <a:spcAft>
                <a:spcPts val="0"/>
              </a:spcAft>
              <a:buClr>
                <a:schemeClr val="dk1"/>
              </a:buClr>
              <a:buSzPts val="1200"/>
              <a:buChar char="❖"/>
            </a:pPr>
            <a:r>
              <a:rPr lang="en-US" sz="1200">
                <a:solidFill>
                  <a:schemeClr val="dk1"/>
                </a:solidFill>
                <a:highlight>
                  <a:srgbClr val="FFFFFF"/>
                </a:highlight>
              </a:rPr>
              <a:t>The conventional methods of risk selection practiced over years have proven to be time consuming and inefficient. </a:t>
            </a:r>
            <a:endParaRPr sz="1200">
              <a:solidFill>
                <a:schemeClr val="dk1"/>
              </a:solidFill>
              <a:highlight>
                <a:srgbClr val="FFFFFF"/>
              </a:highlight>
            </a:endParaRPr>
          </a:p>
          <a:p>
            <a:pPr marL="457200" marR="0" lvl="0" indent="-304800" algn="l" rtl="0">
              <a:lnSpc>
                <a:spcPct val="100000"/>
              </a:lnSpc>
              <a:spcBef>
                <a:spcPts val="0"/>
              </a:spcBef>
              <a:spcAft>
                <a:spcPts val="0"/>
              </a:spcAft>
              <a:buClr>
                <a:schemeClr val="dk1"/>
              </a:buClr>
              <a:buSzPts val="1200"/>
              <a:buChar char="❖"/>
            </a:pPr>
            <a:r>
              <a:rPr lang="en-US" sz="1200">
                <a:solidFill>
                  <a:schemeClr val="dk1"/>
                </a:solidFill>
                <a:highlight>
                  <a:srgbClr val="FFFFFF"/>
                </a:highlight>
              </a:rPr>
              <a:t>Risk Selection delays quoting and issuance for insureds and results in lost business due to delay in UW decisions. </a:t>
            </a:r>
            <a:endParaRPr sz="1200">
              <a:solidFill>
                <a:schemeClr val="dk1"/>
              </a:solidFill>
              <a:highlight>
                <a:srgbClr val="FFFFFF"/>
              </a:highlight>
            </a:endParaRPr>
          </a:p>
          <a:p>
            <a:pPr marL="457200" marR="0" lvl="0" indent="-304800" algn="l" rtl="0">
              <a:lnSpc>
                <a:spcPct val="100000"/>
              </a:lnSpc>
              <a:spcBef>
                <a:spcPts val="0"/>
              </a:spcBef>
              <a:spcAft>
                <a:spcPts val="0"/>
              </a:spcAft>
              <a:buClr>
                <a:schemeClr val="dk1"/>
              </a:buClr>
              <a:buSzPts val="1200"/>
              <a:buChar char="❖"/>
            </a:pPr>
            <a:r>
              <a:rPr lang="en-US" sz="1200">
                <a:solidFill>
                  <a:schemeClr val="dk1"/>
                </a:solidFill>
                <a:highlight>
                  <a:srgbClr val="FFFFFF"/>
                </a:highlight>
              </a:rPr>
              <a:t>Predictive analytics has been used for several years in the claims space to detect severity and probability recovery but there has not been extensive research in this area for coverage or risk selection and product group selection.</a:t>
            </a:r>
            <a:endParaRPr sz="1200" b="1"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2" name="Google Shape;72;p7"/>
          <p:cNvSpPr txBox="1"/>
          <p:nvPr/>
        </p:nvSpPr>
        <p:spPr>
          <a:xfrm>
            <a:off x="210053" y="827785"/>
            <a:ext cx="3770100" cy="2283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b="1">
                <a:solidFill>
                  <a:schemeClr val="dk1"/>
                </a:solidFill>
              </a:rPr>
              <a:t>Problem Definition</a:t>
            </a:r>
            <a:endParaRPr sz="1400" b="0" i="0" u="none" strike="noStrike" cap="none">
              <a:solidFill>
                <a:schemeClr val="dk1"/>
              </a:solidFill>
              <a:latin typeface="Arial"/>
              <a:ea typeface="Arial"/>
              <a:cs typeface="Arial"/>
              <a:sym typeface="Arial"/>
            </a:endParaRPr>
          </a:p>
        </p:txBody>
      </p:sp>
      <p:pic>
        <p:nvPicPr>
          <p:cNvPr id="11" name="Sound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076"/>
    </mc:Choice>
    <mc:Fallback>
      <p:transition spd="slow" advTm="80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6"/>
          <p:cNvSpPr txBox="1">
            <a:spLocks noGrp="1"/>
          </p:cNvSpPr>
          <p:nvPr>
            <p:ph type="title"/>
          </p:nvPr>
        </p:nvSpPr>
        <p:spPr>
          <a:xfrm>
            <a:off x="176885" y="11866"/>
            <a:ext cx="73458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400"/>
              <a:buNone/>
            </a:pPr>
            <a:r>
              <a:rPr lang="en-US" sz="3600"/>
              <a:t>Conclusions</a:t>
            </a:r>
            <a:endParaRPr sz="3600"/>
          </a:p>
        </p:txBody>
      </p:sp>
      <p:sp>
        <p:nvSpPr>
          <p:cNvPr id="167" name="Google Shape;167;p16"/>
          <p:cNvSpPr txBox="1"/>
          <p:nvPr/>
        </p:nvSpPr>
        <p:spPr>
          <a:xfrm>
            <a:off x="284475" y="898975"/>
            <a:ext cx="8466300" cy="3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Following are some interesting conclusions and inferences from the findings so far.</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US" sz="1200"/>
              <a:t>All of the data pre-processing and feature engineering steps had a significant positive impact on the model training and evaluation.</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US" sz="1200"/>
              <a:t>Model comparison showed interesting perspective on different methods along with the accuracy results.</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US" sz="1200"/>
              <a:t>As discussed in the previous slides, multiple models including supervised and unsupervised learning methods were explored with different parameter setting and cross validation was used to identify the best estimator that produced the best accuracy score. </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US" sz="1200"/>
              <a:t>SVM model performed very poorly and determined not to  be an ideal solution for this research.</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US" sz="1200"/>
              <a:t>The KNN classifier although produced a reasonable accuracy will not be an ideal candidate for operationalization because of the concern on performance on larger datasets.</a:t>
            </a:r>
            <a:endParaRPr sz="1200"/>
          </a:p>
          <a:p>
            <a:pPr marL="0" lvl="0" indent="0" algn="l" rtl="0">
              <a:spcBef>
                <a:spcPts val="0"/>
              </a:spcBef>
              <a:spcAft>
                <a:spcPts val="0"/>
              </a:spcAft>
              <a:buNone/>
            </a:pPr>
            <a:endParaRPr sz="1200"/>
          </a:p>
          <a:p>
            <a:pPr marL="457200" lvl="0" indent="-304800" algn="l" rtl="0">
              <a:spcBef>
                <a:spcPts val="0"/>
              </a:spcBef>
              <a:spcAft>
                <a:spcPts val="0"/>
              </a:spcAft>
              <a:buSzPts val="1200"/>
              <a:buChar char="❖"/>
            </a:pPr>
            <a:r>
              <a:rPr lang="en-US" sz="1200"/>
              <a:t>KMeans clustering method produced the lowest accuracy of all the models that were explored and will not be the ideal candidate for Production implementation for this specific research questions.</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US" sz="1200"/>
              <a:t>Tree/Ensemble methods seem to be recommended models for real time implementation.</a:t>
            </a:r>
            <a:endParaRPr sz="1200"/>
          </a:p>
        </p:txBody>
      </p:sp>
      <p:sp>
        <p:nvSpPr>
          <p:cNvPr id="168" name="Google Shape;168;p16"/>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10</a:t>
            </a:fld>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306"/>
    </mc:Choice>
    <mc:Fallback>
      <p:transition spd="slow" advTm="89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176885" y="11866"/>
            <a:ext cx="73458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400"/>
              <a:buNone/>
            </a:pPr>
            <a:r>
              <a:rPr lang="en-US" sz="3600"/>
              <a:t>References</a:t>
            </a:r>
            <a:endParaRPr sz="3600"/>
          </a:p>
        </p:txBody>
      </p:sp>
      <p:sp>
        <p:nvSpPr>
          <p:cNvPr id="174" name="Google Shape;174;p17"/>
          <p:cNvSpPr txBox="1"/>
          <p:nvPr/>
        </p:nvSpPr>
        <p:spPr>
          <a:xfrm>
            <a:off x="284475" y="688500"/>
            <a:ext cx="8466300" cy="3766500"/>
          </a:xfrm>
          <a:prstGeom prst="rect">
            <a:avLst/>
          </a:prstGeom>
          <a:noFill/>
          <a:ln>
            <a:noFill/>
          </a:ln>
        </p:spPr>
        <p:txBody>
          <a:bodyPr spcFirstLastPara="1" wrap="square" lIns="91425" tIns="91425" rIns="91425" bIns="91425" anchor="t" anchorCtr="0">
            <a:noAutofit/>
          </a:bodyPr>
          <a:lstStyle/>
          <a:p>
            <a:pPr marL="457200" lvl="0" indent="-288925" algn="l" rtl="0">
              <a:spcBef>
                <a:spcPts val="0"/>
              </a:spcBef>
              <a:spcAft>
                <a:spcPts val="0"/>
              </a:spcAft>
              <a:buSzPts val="950"/>
              <a:buChar char="❖"/>
            </a:pPr>
            <a:r>
              <a:rPr lang="en-US" sz="950"/>
              <a:t>American Institute For Chartered Property Casualty Underwriters (2019). Fundamentals of Underwriting. The Institutes. Retrieved from https://www.theinstitutes.org/doc/resources </a:t>
            </a:r>
            <a:endParaRPr sz="950"/>
          </a:p>
          <a:p>
            <a:pPr marL="457200" lvl="0" indent="-288925" algn="l" rtl="0">
              <a:spcBef>
                <a:spcPts val="0"/>
              </a:spcBef>
              <a:spcAft>
                <a:spcPts val="0"/>
              </a:spcAft>
              <a:buSzPts val="950"/>
              <a:buChar char="❖"/>
            </a:pPr>
            <a:r>
              <a:rPr lang="en-US" sz="950"/>
              <a:t>Chester, A., Ebert,S., Kauderer,S. and McNeill,C. (2019, Feb). From art to science: The future of underwriting in commercial P&amp;C insurance. Mckinsey &amp; Company. Retrieved from </a:t>
            </a:r>
            <a:r>
              <a:rPr lang="en-US" sz="950" u="sng">
                <a:solidFill>
                  <a:schemeClr val="hlink"/>
                </a:solidFill>
                <a:hlinkClick r:id="rId5"/>
              </a:rPr>
              <a:t>https://www.mckinsey.com/industries/financial-services/</a:t>
            </a:r>
            <a:r>
              <a:rPr lang="en-US" sz="950"/>
              <a:t>our-insights/from-art-to-science-the-future-of-underwriting-in-commercial-p-and-c-insurance </a:t>
            </a:r>
            <a:endParaRPr sz="950"/>
          </a:p>
          <a:p>
            <a:pPr marL="457200" lvl="0" indent="-288925" algn="l" rtl="0">
              <a:spcBef>
                <a:spcPts val="0"/>
              </a:spcBef>
              <a:spcAft>
                <a:spcPts val="0"/>
              </a:spcAft>
              <a:buSzPts val="950"/>
              <a:buChar char="❖"/>
            </a:pPr>
            <a:r>
              <a:rPr lang="en-US" sz="950"/>
              <a:t>Berger,L., Cummins,D., Danzon,P., Doherty,N., Garven,J., Harrington,S., Klein,R., McDonald,J., Roddis,R., Stewart,B., Stewart,R., (1991). Cycles and Crises in Property/Casualty Insurance: Causes and Implications for Public Policy. Retrieved from https://www.naic.org/documents/. p.1-420. Kansas City, MO:NAIC Publication No. 71</a:t>
            </a:r>
            <a:endParaRPr sz="950"/>
          </a:p>
          <a:p>
            <a:pPr marL="457200" lvl="0" indent="-288925" algn="l" rtl="0">
              <a:spcBef>
                <a:spcPts val="0"/>
              </a:spcBef>
              <a:spcAft>
                <a:spcPts val="0"/>
              </a:spcAft>
              <a:buSzPts val="950"/>
              <a:buChar char="❖"/>
            </a:pPr>
            <a:r>
              <a:rPr lang="en-US" sz="950"/>
              <a:t>Pedregosa et al. (2011), Scikit-learn: Machine Learning in Python, JMLR 12, pp. 2825-2830 5. Boodhun, Noorhannah &amp; Jayabalan, Manoj. (2018). Risk Prediction in Life Insurance Industry using Supervised Learning Algorithms. Complex &amp; Intelligent Systems. 10.1007/s40747-018-0072-1.</a:t>
            </a:r>
            <a:endParaRPr sz="950"/>
          </a:p>
          <a:p>
            <a:pPr marL="0" lvl="0" indent="0" algn="l" rtl="0">
              <a:spcBef>
                <a:spcPts val="0"/>
              </a:spcBef>
              <a:spcAft>
                <a:spcPts val="0"/>
              </a:spcAft>
              <a:buNone/>
            </a:pPr>
            <a:endParaRPr sz="950"/>
          </a:p>
          <a:p>
            <a:pPr marL="0" lvl="0" indent="0" algn="l" rtl="0">
              <a:spcBef>
                <a:spcPts val="0"/>
              </a:spcBef>
              <a:spcAft>
                <a:spcPts val="0"/>
              </a:spcAft>
              <a:buNone/>
            </a:pPr>
            <a:endParaRPr sz="950"/>
          </a:p>
          <a:p>
            <a:pPr marL="0" lvl="0" indent="0" algn="l" rtl="0">
              <a:spcBef>
                <a:spcPts val="0"/>
              </a:spcBef>
              <a:spcAft>
                <a:spcPts val="0"/>
              </a:spcAft>
              <a:buNone/>
            </a:pPr>
            <a:r>
              <a:rPr lang="en-US" sz="950" b="1"/>
              <a:t>Past Studies</a:t>
            </a:r>
            <a:endParaRPr sz="950" b="1"/>
          </a:p>
          <a:p>
            <a:pPr marL="0" lvl="0" indent="0" algn="l" rtl="0">
              <a:spcBef>
                <a:spcPts val="0"/>
              </a:spcBef>
              <a:spcAft>
                <a:spcPts val="0"/>
              </a:spcAft>
              <a:buNone/>
            </a:pPr>
            <a:endParaRPr sz="950" b="1"/>
          </a:p>
          <a:p>
            <a:pPr marL="457200" lvl="0" indent="-288925" algn="l" rtl="0">
              <a:lnSpc>
                <a:spcPct val="110800"/>
              </a:lnSpc>
              <a:spcBef>
                <a:spcPts val="0"/>
              </a:spcBef>
              <a:spcAft>
                <a:spcPts val="0"/>
              </a:spcAft>
              <a:buClr>
                <a:srgbClr val="131413"/>
              </a:buClr>
              <a:buSzPts val="950"/>
              <a:buChar char="❖"/>
            </a:pPr>
            <a:r>
              <a:rPr lang="en-US" sz="950">
                <a:solidFill>
                  <a:srgbClr val="131413"/>
                </a:solidFill>
                <a:highlight>
                  <a:srgbClr val="FFFFFF"/>
                </a:highlight>
              </a:rPr>
              <a:t>Joly Y, Burton H, Irani Z, Knoppers B, Feze I, Dent T, Pashayan N, Chowdhury S, Foulkes W, Hall A, Hamet P, Kirwan N, Macdonald A, Simard J, Hoyweghen I (2014) Life Insurance: genomicsStratiﬁcation and risk classiﬁcation. Eur J Hum Genet 22:575–579</a:t>
            </a:r>
            <a:endParaRPr sz="950">
              <a:solidFill>
                <a:srgbClr val="131413"/>
              </a:solidFill>
              <a:highlight>
                <a:srgbClr val="FFFFFF"/>
              </a:highlight>
            </a:endParaRPr>
          </a:p>
          <a:p>
            <a:pPr marL="457200" lvl="0" indent="-288925" algn="l" rtl="0">
              <a:lnSpc>
                <a:spcPct val="110800"/>
              </a:lnSpc>
              <a:spcBef>
                <a:spcPts val="0"/>
              </a:spcBef>
              <a:spcAft>
                <a:spcPts val="0"/>
              </a:spcAft>
              <a:buClr>
                <a:srgbClr val="131413"/>
              </a:buClr>
              <a:buSzPts val="950"/>
              <a:buChar char="❖"/>
            </a:pPr>
            <a:r>
              <a:rPr lang="en-US" sz="950">
                <a:solidFill>
                  <a:srgbClr val="131413"/>
                </a:solidFill>
                <a:highlight>
                  <a:srgbClr val="FFFFFF"/>
                </a:highlight>
              </a:rPr>
              <a:t>Fan C, Wang W (2017) A comparison of underwriting decision making between telematics-enabled UBI and traditional auto insurance. Adv Manag Appl Econ 7:17–30</a:t>
            </a:r>
            <a:endParaRPr sz="950">
              <a:solidFill>
                <a:srgbClr val="131413"/>
              </a:solidFill>
              <a:highlight>
                <a:srgbClr val="FFFFFF"/>
              </a:highlight>
            </a:endParaRPr>
          </a:p>
          <a:p>
            <a:pPr marL="457200" lvl="0" indent="-288925" algn="l" rtl="0">
              <a:lnSpc>
                <a:spcPct val="110800"/>
              </a:lnSpc>
              <a:spcBef>
                <a:spcPts val="0"/>
              </a:spcBef>
              <a:spcAft>
                <a:spcPts val="0"/>
              </a:spcAft>
              <a:buClr>
                <a:srgbClr val="131413"/>
              </a:buClr>
              <a:buSzPts val="950"/>
              <a:buChar char="❖"/>
            </a:pPr>
            <a:r>
              <a:rPr lang="en-US" sz="950">
                <a:solidFill>
                  <a:srgbClr val="131413"/>
                </a:solidFill>
                <a:highlight>
                  <a:srgbClr val="FFFFFF"/>
                </a:highlight>
              </a:rPr>
              <a:t>Goleiji L, Tarokh M (2015) Identiﬁcation of inﬂuential features and fraud detection in the Insurance Industry using the data mining techniques (Case study: automobile’s body insurance). Majlesi J Multimed Process 4:1–5</a:t>
            </a:r>
            <a:endParaRPr sz="950">
              <a:solidFill>
                <a:srgbClr val="131413"/>
              </a:solidFill>
              <a:highlight>
                <a:srgbClr val="FFFFFF"/>
              </a:highlight>
            </a:endParaRPr>
          </a:p>
          <a:p>
            <a:pPr marL="457200" lvl="0" indent="-288925" algn="l" rtl="0">
              <a:lnSpc>
                <a:spcPct val="110800"/>
              </a:lnSpc>
              <a:spcBef>
                <a:spcPts val="0"/>
              </a:spcBef>
              <a:spcAft>
                <a:spcPts val="0"/>
              </a:spcAft>
              <a:buClr>
                <a:srgbClr val="131413"/>
              </a:buClr>
              <a:buSzPts val="950"/>
              <a:buChar char="❖"/>
            </a:pPr>
            <a:r>
              <a:rPr lang="en-US" sz="950">
                <a:solidFill>
                  <a:srgbClr val="131413"/>
                </a:solidFill>
                <a:highlight>
                  <a:srgbClr val="FFFFFF"/>
                </a:highlight>
              </a:rPr>
              <a:t>Joudaki H, Rashidian A, Minaei-Bidgoli B, Mahmoodi M, Geraili B, Nasiri M, Arab M (2016) Improving fraud and abuse detection in general physician claims: a data mining study. Int J Health Policy Manag 5:165–172</a:t>
            </a:r>
            <a:endParaRPr sz="950">
              <a:solidFill>
                <a:srgbClr val="131413"/>
              </a:solidFill>
              <a:highlight>
                <a:srgbClr val="FFFFFF"/>
              </a:highlight>
            </a:endParaRPr>
          </a:p>
          <a:p>
            <a:pPr marL="457200" lvl="0" indent="-288925" algn="l" rtl="0">
              <a:lnSpc>
                <a:spcPct val="110800"/>
              </a:lnSpc>
              <a:spcBef>
                <a:spcPts val="0"/>
              </a:spcBef>
              <a:spcAft>
                <a:spcPts val="0"/>
              </a:spcAft>
              <a:buClr>
                <a:srgbClr val="131413"/>
              </a:buClr>
              <a:buSzPts val="950"/>
              <a:buChar char="❖"/>
            </a:pPr>
            <a:r>
              <a:rPr lang="en-US" sz="950">
                <a:solidFill>
                  <a:srgbClr val="131413"/>
                </a:solidFill>
                <a:highlight>
                  <a:srgbClr val="FFFFFF"/>
                </a:highlight>
              </a:rPr>
              <a:t>Nian K, Zhang H, Tayal A, Coleman T, Li Y (2016) Auto insurance fraud detection using unsupervised spectral ranking for anomaly. J Fin Data Sci 2:58–75</a:t>
            </a:r>
            <a:endParaRPr sz="950">
              <a:solidFill>
                <a:srgbClr val="0000FF"/>
              </a:solidFill>
              <a:highlight>
                <a:srgbClr val="FFFFFF"/>
              </a:highlight>
            </a:endParaRPr>
          </a:p>
          <a:p>
            <a:pPr marL="457200" lvl="0" indent="-288925" algn="l" rtl="0">
              <a:lnSpc>
                <a:spcPct val="110800"/>
              </a:lnSpc>
              <a:spcBef>
                <a:spcPts val="0"/>
              </a:spcBef>
              <a:spcAft>
                <a:spcPts val="0"/>
              </a:spcAft>
              <a:buClr>
                <a:srgbClr val="131413"/>
              </a:buClr>
              <a:buSzPts val="950"/>
              <a:buChar char="❖"/>
            </a:pPr>
            <a:r>
              <a:rPr lang="en-US" sz="950">
                <a:solidFill>
                  <a:srgbClr val="131413"/>
                </a:solidFill>
                <a:highlight>
                  <a:srgbClr val="FFFFFF"/>
                </a:highlight>
              </a:rPr>
              <a:t>Fang K, Jiang Y, Song M (2016) Customer proﬁtability forecasting using Big Data analytics: a case study of the insurance industry. Comput Ind Eng 101:554–564</a:t>
            </a:r>
            <a:endParaRPr sz="950">
              <a:solidFill>
                <a:srgbClr val="131413"/>
              </a:solidFill>
              <a:highlight>
                <a:srgbClr val="FFFFFF"/>
              </a:highlight>
            </a:endParaRPr>
          </a:p>
          <a:p>
            <a:pPr marL="457200" lvl="0" indent="-288925" algn="l" rtl="0">
              <a:lnSpc>
                <a:spcPct val="110800"/>
              </a:lnSpc>
              <a:spcBef>
                <a:spcPts val="0"/>
              </a:spcBef>
              <a:spcAft>
                <a:spcPts val="0"/>
              </a:spcAft>
              <a:buClr>
                <a:srgbClr val="131413"/>
              </a:buClr>
              <a:buSzPts val="950"/>
              <a:buChar char="❖"/>
            </a:pPr>
            <a:r>
              <a:rPr lang="en-US" sz="950">
                <a:solidFill>
                  <a:srgbClr val="131413"/>
                </a:solidFill>
                <a:highlight>
                  <a:srgbClr val="FFFFFF"/>
                </a:highlight>
              </a:rPr>
              <a:t>Cummins J, Smith B, Vance R, Vanderhel J (2013) Risk classiﬁcaition in Life Insurance, 1st edn. Springer, New York</a:t>
            </a:r>
            <a:endParaRPr sz="950">
              <a:solidFill>
                <a:srgbClr val="131413"/>
              </a:solidFill>
              <a:highlight>
                <a:srgbClr val="FFFFFF"/>
              </a:highlight>
            </a:endParaRPr>
          </a:p>
          <a:p>
            <a:pPr marL="0" lvl="0" indent="0" algn="l" rtl="0">
              <a:spcBef>
                <a:spcPts val="0"/>
              </a:spcBef>
              <a:spcAft>
                <a:spcPts val="0"/>
              </a:spcAft>
              <a:buNone/>
            </a:pPr>
            <a:endParaRPr sz="950" b="1"/>
          </a:p>
          <a:p>
            <a:pPr marL="0" lvl="0" indent="0" algn="l" rtl="0">
              <a:spcBef>
                <a:spcPts val="0"/>
              </a:spcBef>
              <a:spcAft>
                <a:spcPts val="0"/>
              </a:spcAft>
              <a:buNone/>
            </a:pPr>
            <a:endParaRPr sz="950"/>
          </a:p>
        </p:txBody>
      </p:sp>
      <p:sp>
        <p:nvSpPr>
          <p:cNvPr id="175" name="Google Shape;175;p17"/>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11</a:t>
            </a:fld>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903"/>
    </mc:Choice>
    <mc:Fallback>
      <p:transition spd="slow" advTm="20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256102" y="107553"/>
            <a:ext cx="4943579" cy="392161"/>
          </a:xfrm>
          <a:prstGeom prst="rect">
            <a:avLst/>
          </a:prstGeom>
          <a:noFill/>
          <a:ln>
            <a:noFill/>
          </a:ln>
        </p:spPr>
        <p:txBody>
          <a:bodyPr spcFirstLastPara="1" wrap="square" lIns="0" tIns="12700" rIns="0" bIns="0" anchor="t" anchorCtr="0">
            <a:noAutofit/>
          </a:bodyPr>
          <a:lstStyle/>
          <a:p>
            <a:pPr marL="12700" marR="5080" lvl="0" indent="0" algn="l" rtl="0">
              <a:lnSpc>
                <a:spcPct val="100000"/>
              </a:lnSpc>
              <a:spcBef>
                <a:spcPts val="0"/>
              </a:spcBef>
              <a:spcAft>
                <a:spcPts val="0"/>
              </a:spcAft>
              <a:buSzPts val="1400"/>
              <a:buNone/>
            </a:pPr>
            <a:r>
              <a:rPr lang="en-US" sz="3200"/>
              <a:t>Research Question...</a:t>
            </a:r>
            <a:endParaRPr sz="3200"/>
          </a:p>
        </p:txBody>
      </p:sp>
      <p:sp>
        <p:nvSpPr>
          <p:cNvPr id="79" name="Google Shape;79;p8"/>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sp>
        <p:nvSpPr>
          <p:cNvPr id="80" name="Google Shape;80;p8"/>
          <p:cNvSpPr txBox="1"/>
          <p:nvPr/>
        </p:nvSpPr>
        <p:spPr>
          <a:xfrm>
            <a:off x="389800" y="818875"/>
            <a:ext cx="8520300" cy="14787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5"/>
              </a:spcBef>
              <a:spcAft>
                <a:spcPts val="0"/>
              </a:spcAft>
              <a:buNone/>
            </a:pPr>
            <a:r>
              <a:rPr lang="en-US" b="1">
                <a:solidFill>
                  <a:schemeClr val="dk1"/>
                </a:solidFill>
                <a:highlight>
                  <a:srgbClr val="FFFFFF"/>
                </a:highlight>
              </a:rPr>
              <a:t>Formulation of Research Question</a:t>
            </a:r>
            <a:endParaRPr b="1">
              <a:solidFill>
                <a:schemeClr val="dk1"/>
              </a:solidFill>
              <a:highlight>
                <a:srgbClr val="FFFFFF"/>
              </a:highlight>
            </a:endParaRPr>
          </a:p>
          <a:p>
            <a:pPr marL="12700" marR="0" lvl="0" indent="0" algn="l" rtl="0">
              <a:lnSpc>
                <a:spcPct val="100000"/>
              </a:lnSpc>
              <a:spcBef>
                <a:spcPts val="5"/>
              </a:spcBef>
              <a:spcAft>
                <a:spcPts val="0"/>
              </a:spcAft>
              <a:buNone/>
            </a:pPr>
            <a:endParaRPr sz="1200">
              <a:solidFill>
                <a:schemeClr val="dk1"/>
              </a:solidFill>
              <a:highlight>
                <a:srgbClr val="FFFFFF"/>
              </a:highlight>
            </a:endParaRPr>
          </a:p>
          <a:p>
            <a:pPr marL="12700" marR="0" lvl="0" indent="0" algn="l" rtl="0">
              <a:lnSpc>
                <a:spcPct val="100000"/>
              </a:lnSpc>
              <a:spcBef>
                <a:spcPts val="5"/>
              </a:spcBef>
              <a:spcAft>
                <a:spcPts val="0"/>
              </a:spcAft>
              <a:buNone/>
            </a:pPr>
            <a:r>
              <a:rPr lang="en-US" sz="1200">
                <a:solidFill>
                  <a:schemeClr val="dk1"/>
                </a:solidFill>
                <a:highlight>
                  <a:srgbClr val="FFFFFF"/>
                </a:highlight>
              </a:rPr>
              <a:t>This research is a first step towards determining the right set of coverages or doing risk selection for an insured’s business. The first step is identifying the right Product Group for a client’s business. Every insurance carrier has its own set of Product Groups but the dataset that is used in this research has two Product Groups making it a binomial classification problem.</a:t>
            </a:r>
            <a:endParaRPr sz="1200">
              <a:solidFill>
                <a:schemeClr val="dk1"/>
              </a:solidFill>
              <a:highlight>
                <a:srgbClr val="FFFFFF"/>
              </a:highlight>
            </a:endParaRPr>
          </a:p>
          <a:p>
            <a:pPr marL="12700" marR="0" lvl="0" indent="0" algn="l" rtl="0">
              <a:lnSpc>
                <a:spcPct val="100000"/>
              </a:lnSpc>
              <a:spcBef>
                <a:spcPts val="5"/>
              </a:spcBef>
              <a:spcAft>
                <a:spcPts val="0"/>
              </a:spcAft>
              <a:buNone/>
            </a:pPr>
            <a:endParaRPr sz="1200">
              <a:solidFill>
                <a:schemeClr val="dk1"/>
              </a:solidFill>
              <a:highlight>
                <a:srgbClr val="FFFFFF"/>
              </a:highlight>
            </a:endParaRPr>
          </a:p>
          <a:p>
            <a:pPr marL="12700" marR="0" lvl="0" indent="0" algn="l" rtl="0">
              <a:lnSpc>
                <a:spcPct val="100000"/>
              </a:lnSpc>
              <a:spcBef>
                <a:spcPts val="5"/>
              </a:spcBef>
              <a:spcAft>
                <a:spcPts val="0"/>
              </a:spcAft>
              <a:buNone/>
            </a:pPr>
            <a:r>
              <a:rPr lang="en-US" sz="1200" b="1">
                <a:solidFill>
                  <a:schemeClr val="dk1"/>
                </a:solidFill>
                <a:highlight>
                  <a:srgbClr val="FFFFFF"/>
                </a:highlight>
              </a:rPr>
              <a:t>Target Classes</a:t>
            </a:r>
            <a:endParaRPr sz="1200" b="1">
              <a:solidFill>
                <a:schemeClr val="dk1"/>
              </a:solidFill>
              <a:highlight>
                <a:srgbClr val="FFFFFF"/>
              </a:highlight>
            </a:endParaRPr>
          </a:p>
          <a:p>
            <a:pPr marL="12700" marR="0" lvl="0" indent="0" algn="l" rtl="0">
              <a:lnSpc>
                <a:spcPct val="100000"/>
              </a:lnSpc>
              <a:spcBef>
                <a:spcPts val="5"/>
              </a:spcBef>
              <a:spcAft>
                <a:spcPts val="0"/>
              </a:spcAft>
              <a:buNone/>
            </a:pPr>
            <a:endParaRPr sz="1200" b="1">
              <a:solidFill>
                <a:schemeClr val="dk1"/>
              </a:solidFill>
              <a:highlight>
                <a:srgbClr val="FFFFFF"/>
              </a:highlight>
            </a:endParaRPr>
          </a:p>
          <a:p>
            <a:pPr marL="1371600" marR="0" lvl="0" indent="-304800" algn="l" rtl="0">
              <a:lnSpc>
                <a:spcPct val="100000"/>
              </a:lnSpc>
              <a:spcBef>
                <a:spcPts val="5"/>
              </a:spcBef>
              <a:spcAft>
                <a:spcPts val="0"/>
              </a:spcAft>
              <a:buClr>
                <a:schemeClr val="dk1"/>
              </a:buClr>
              <a:buSzPts val="1200"/>
              <a:buChar char="❏"/>
            </a:pPr>
            <a:r>
              <a:rPr lang="en-US" sz="1200">
                <a:solidFill>
                  <a:schemeClr val="dk1"/>
                </a:solidFill>
                <a:highlight>
                  <a:srgbClr val="FFFFFF"/>
                </a:highlight>
              </a:rPr>
              <a:t>0-Primary </a:t>
            </a:r>
            <a:endParaRPr sz="1200">
              <a:solidFill>
                <a:schemeClr val="dk1"/>
              </a:solidFill>
              <a:highlight>
                <a:srgbClr val="FFFFFF"/>
              </a:highlight>
            </a:endParaRPr>
          </a:p>
          <a:p>
            <a:pPr marL="1371600" marR="0" lvl="0" indent="-304800" algn="l" rtl="0">
              <a:lnSpc>
                <a:spcPct val="100000"/>
              </a:lnSpc>
              <a:spcBef>
                <a:spcPts val="0"/>
              </a:spcBef>
              <a:spcAft>
                <a:spcPts val="0"/>
              </a:spcAft>
              <a:buClr>
                <a:schemeClr val="dk1"/>
              </a:buClr>
              <a:buSzPts val="1200"/>
              <a:buChar char="❏"/>
            </a:pPr>
            <a:r>
              <a:rPr lang="en-US" sz="1200">
                <a:solidFill>
                  <a:schemeClr val="dk1"/>
                </a:solidFill>
                <a:highlight>
                  <a:srgbClr val="FFFFFF"/>
                </a:highlight>
              </a:rPr>
              <a:t>1-Secondary </a:t>
            </a:r>
            <a:endParaRPr sz="1200">
              <a:solidFill>
                <a:schemeClr val="dk1"/>
              </a:solidFill>
              <a:highlight>
                <a:srgbClr val="FFFFFF"/>
              </a:highlight>
            </a:endParaRPr>
          </a:p>
          <a:p>
            <a:pPr marL="12700" marR="0" lvl="0" indent="0" algn="l" rtl="0">
              <a:lnSpc>
                <a:spcPct val="100000"/>
              </a:lnSpc>
              <a:spcBef>
                <a:spcPts val="5"/>
              </a:spcBef>
              <a:spcAft>
                <a:spcPts val="0"/>
              </a:spcAft>
              <a:buNone/>
            </a:pPr>
            <a:endParaRPr sz="1200">
              <a:solidFill>
                <a:schemeClr val="dk1"/>
              </a:solidFill>
              <a:highlight>
                <a:srgbClr val="FFFFFF"/>
              </a:highlight>
            </a:endParaRPr>
          </a:p>
          <a:p>
            <a:pPr marL="12700" lvl="0" indent="0" algn="l" rtl="0">
              <a:spcBef>
                <a:spcPts val="5"/>
              </a:spcBef>
              <a:spcAft>
                <a:spcPts val="0"/>
              </a:spcAft>
              <a:buNone/>
            </a:pPr>
            <a:r>
              <a:rPr lang="en-US" sz="1200">
                <a:solidFill>
                  <a:schemeClr val="dk1"/>
                </a:solidFill>
                <a:highlight>
                  <a:schemeClr val="lt1"/>
                </a:highlight>
              </a:rPr>
              <a:t>So the question is - </a:t>
            </a:r>
            <a:endParaRPr sz="1200">
              <a:solidFill>
                <a:schemeClr val="dk1"/>
              </a:solidFill>
              <a:highlight>
                <a:schemeClr val="lt1"/>
              </a:highlight>
            </a:endParaRPr>
          </a:p>
          <a:p>
            <a:pPr marL="12700" lvl="0" indent="0" algn="l" rtl="0">
              <a:spcBef>
                <a:spcPts val="5"/>
              </a:spcBef>
              <a:spcAft>
                <a:spcPts val="0"/>
              </a:spcAft>
              <a:buClr>
                <a:schemeClr val="dk1"/>
              </a:buClr>
              <a:buFont typeface="Arial"/>
              <a:buNone/>
            </a:pPr>
            <a:endParaRPr sz="1200">
              <a:solidFill>
                <a:schemeClr val="dk1"/>
              </a:solidFill>
              <a:highlight>
                <a:schemeClr val="lt1"/>
              </a:highlight>
            </a:endParaRPr>
          </a:p>
          <a:p>
            <a:pPr marL="12700" marR="0" lvl="0" indent="0" algn="l" rtl="0">
              <a:lnSpc>
                <a:spcPct val="100000"/>
              </a:lnSpc>
              <a:spcBef>
                <a:spcPts val="5"/>
              </a:spcBef>
              <a:spcAft>
                <a:spcPts val="0"/>
              </a:spcAft>
              <a:buNone/>
            </a:pPr>
            <a:r>
              <a:rPr lang="en-US" b="1">
                <a:solidFill>
                  <a:schemeClr val="dk1"/>
                </a:solidFill>
                <a:highlight>
                  <a:srgbClr val="FFFFFF"/>
                </a:highlight>
              </a:rPr>
              <a:t>                         “How to predict the Product Group for an insured’s business?”</a:t>
            </a:r>
            <a:r>
              <a:rPr lang="en-US" sz="1200">
                <a:solidFill>
                  <a:schemeClr val="dk1"/>
                </a:solidFill>
                <a:highlight>
                  <a:srgbClr val="FFFFFF"/>
                </a:highlight>
              </a:rPr>
              <a:t> </a:t>
            </a:r>
            <a:endParaRPr sz="1200">
              <a:solidFill>
                <a:schemeClr val="dk1"/>
              </a:solidFill>
              <a:highlight>
                <a:srgbClr val="FFFFFF"/>
              </a:highlight>
            </a:endParaRPr>
          </a:p>
          <a:p>
            <a:pPr marL="0" marR="0" lvl="0" indent="0" algn="l" rtl="0">
              <a:lnSpc>
                <a:spcPct val="100000"/>
              </a:lnSpc>
              <a:spcBef>
                <a:spcPts val="5"/>
              </a:spcBef>
              <a:spcAft>
                <a:spcPts val="0"/>
              </a:spcAft>
              <a:buNone/>
            </a:pPr>
            <a:endParaRPr sz="1200">
              <a:solidFill>
                <a:schemeClr val="dk1"/>
              </a:solidFill>
              <a:highlight>
                <a:srgbClr val="FFFFFF"/>
              </a:highlight>
            </a:endParaRPr>
          </a:p>
          <a:p>
            <a:pPr marL="0" marR="0" lvl="0" indent="0" algn="l" rtl="0">
              <a:lnSpc>
                <a:spcPct val="100000"/>
              </a:lnSpc>
              <a:spcBef>
                <a:spcPts val="5"/>
              </a:spcBef>
              <a:spcAft>
                <a:spcPts val="0"/>
              </a:spcAft>
              <a:buNone/>
            </a:pPr>
            <a:r>
              <a:rPr lang="en-US" b="1">
                <a:solidFill>
                  <a:schemeClr val="dk1"/>
                </a:solidFill>
                <a:highlight>
                  <a:srgbClr val="FFFFFF"/>
                </a:highlight>
              </a:rPr>
              <a:t>Past Studies </a:t>
            </a:r>
            <a:endParaRPr b="1">
              <a:solidFill>
                <a:schemeClr val="dk1"/>
              </a:solidFill>
              <a:highlight>
                <a:srgbClr val="FFFFFF"/>
              </a:highlight>
            </a:endParaRPr>
          </a:p>
          <a:p>
            <a:pPr marL="0" marR="0" lvl="0" indent="0" algn="l" rtl="0">
              <a:lnSpc>
                <a:spcPct val="100000"/>
              </a:lnSpc>
              <a:spcBef>
                <a:spcPts val="5"/>
              </a:spcBef>
              <a:spcAft>
                <a:spcPts val="0"/>
              </a:spcAft>
              <a:buNone/>
            </a:pPr>
            <a:endParaRPr sz="1200" b="1">
              <a:solidFill>
                <a:schemeClr val="dk1"/>
              </a:solidFill>
              <a:highlight>
                <a:srgbClr val="FFFFFF"/>
              </a:highlight>
            </a:endParaRPr>
          </a:p>
          <a:p>
            <a:pPr marL="0" marR="0" lvl="0" indent="0" algn="l" rtl="0">
              <a:lnSpc>
                <a:spcPct val="100000"/>
              </a:lnSpc>
              <a:spcBef>
                <a:spcPts val="5"/>
              </a:spcBef>
              <a:spcAft>
                <a:spcPts val="0"/>
              </a:spcAft>
              <a:buNone/>
            </a:pPr>
            <a:r>
              <a:rPr lang="en-US" sz="1200">
                <a:solidFill>
                  <a:schemeClr val="dk1"/>
                </a:solidFill>
                <a:highlight>
                  <a:srgbClr val="FFFFFF"/>
                </a:highlight>
              </a:rPr>
              <a:t>Property and Casualty insurers over 25 years have been using Predictive Analytics to determine severity of claim, fraud detection and scoring disability claims on probability of recovery but coverage/risk selection determination has been an active research primarily due to underwriting complexities, shortage of data and technology limitations . I have quoted some interesting studies in the “References” slide at the end.</a:t>
            </a:r>
            <a:endParaRPr sz="1200">
              <a:solidFill>
                <a:schemeClr val="dk1"/>
              </a:solidFill>
              <a:highlight>
                <a:srgbClr val="FFFFFF"/>
              </a:highlight>
            </a:endParaRPr>
          </a:p>
          <a:p>
            <a:pPr marL="12700" marR="0" lvl="0" indent="0" algn="l" rtl="0">
              <a:lnSpc>
                <a:spcPct val="100000"/>
              </a:lnSpc>
              <a:spcBef>
                <a:spcPts val="5"/>
              </a:spcBef>
              <a:spcAft>
                <a:spcPts val="0"/>
              </a:spcAft>
              <a:buNone/>
            </a:pPr>
            <a:endParaRPr sz="1200" b="0" i="0" u="none" strike="noStrike" cap="none">
              <a:solidFill>
                <a:schemeClr val="dk1"/>
              </a:solidFill>
              <a:latin typeface="Arial"/>
              <a:ea typeface="Arial"/>
              <a:cs typeface="Arial"/>
              <a:sym typeface="Arial"/>
            </a:endParaRPr>
          </a:p>
          <a:p>
            <a:pPr marL="12700" marR="0" lvl="0" indent="0" algn="l" rtl="0">
              <a:lnSpc>
                <a:spcPct val="100000"/>
              </a:lnSpc>
              <a:spcBef>
                <a:spcPts val="5"/>
              </a:spcBef>
              <a:spcAft>
                <a:spcPts val="0"/>
              </a:spcAft>
              <a:buNone/>
            </a:pPr>
            <a:endParaRPr sz="1200" b="0" i="0" u="none" strike="noStrike" cap="none">
              <a:solidFill>
                <a:schemeClr val="dk1"/>
              </a:solidFill>
              <a:latin typeface="Arial"/>
              <a:ea typeface="Arial"/>
              <a:cs typeface="Arial"/>
              <a:sym typeface="Arial"/>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248"/>
    </mc:Choice>
    <mc:Fallback>
      <p:transition spd="slow" advTm="83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9"/>
          <p:cNvSpPr/>
          <p:nvPr/>
        </p:nvSpPr>
        <p:spPr>
          <a:xfrm>
            <a:off x="3302656" y="656845"/>
            <a:ext cx="7289143" cy="6142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86" name="Google Shape;86;p9"/>
          <p:cNvSpPr txBox="1">
            <a:spLocks noGrp="1"/>
          </p:cNvSpPr>
          <p:nvPr>
            <p:ph type="title"/>
          </p:nvPr>
        </p:nvSpPr>
        <p:spPr>
          <a:xfrm>
            <a:off x="-17671" y="71953"/>
            <a:ext cx="4360413" cy="505267"/>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SzPts val="1400"/>
              <a:buNone/>
            </a:pPr>
            <a:r>
              <a:rPr lang="en-US" sz="3200"/>
              <a:t>Technical Solution</a:t>
            </a:r>
            <a:endParaRPr sz="3200"/>
          </a:p>
        </p:txBody>
      </p:sp>
      <p:sp>
        <p:nvSpPr>
          <p:cNvPr id="87" name="Google Shape;87;p9"/>
          <p:cNvSpPr txBox="1"/>
          <p:nvPr/>
        </p:nvSpPr>
        <p:spPr>
          <a:xfrm>
            <a:off x="4382444" y="4334358"/>
            <a:ext cx="121992" cy="166712"/>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1</a:t>
            </a:r>
            <a:endParaRPr sz="1000" b="0" i="0" u="none" strike="noStrike" cap="none">
              <a:solidFill>
                <a:schemeClr val="dk1"/>
              </a:solidFill>
              <a:latin typeface="Arial"/>
              <a:ea typeface="Arial"/>
              <a:cs typeface="Arial"/>
              <a:sym typeface="Arial"/>
            </a:endParaRPr>
          </a:p>
        </p:txBody>
      </p:sp>
      <p:sp>
        <p:nvSpPr>
          <p:cNvPr id="88" name="Google Shape;88;p9"/>
          <p:cNvSpPr txBox="1"/>
          <p:nvPr/>
        </p:nvSpPr>
        <p:spPr>
          <a:xfrm>
            <a:off x="5274619" y="3829303"/>
            <a:ext cx="121992" cy="166712"/>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2</a:t>
            </a:r>
            <a:endParaRPr sz="1000" b="0" i="0" u="none" strike="noStrike" cap="none">
              <a:solidFill>
                <a:schemeClr val="dk1"/>
              </a:solidFill>
              <a:latin typeface="Arial"/>
              <a:ea typeface="Arial"/>
              <a:cs typeface="Arial"/>
              <a:sym typeface="Arial"/>
            </a:endParaRPr>
          </a:p>
        </p:txBody>
      </p:sp>
      <p:sp>
        <p:nvSpPr>
          <p:cNvPr id="89" name="Google Shape;89;p9"/>
          <p:cNvSpPr txBox="1"/>
          <p:nvPr/>
        </p:nvSpPr>
        <p:spPr>
          <a:xfrm>
            <a:off x="8299124" y="1845945"/>
            <a:ext cx="121992" cy="166712"/>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6</a:t>
            </a:r>
            <a:endParaRPr sz="1000" b="0" i="0" u="none" strike="noStrike" cap="none">
              <a:solidFill>
                <a:schemeClr val="dk1"/>
              </a:solidFill>
              <a:latin typeface="Arial"/>
              <a:ea typeface="Arial"/>
              <a:cs typeface="Arial"/>
              <a:sym typeface="Arial"/>
            </a:endParaRPr>
          </a:p>
        </p:txBody>
      </p:sp>
      <p:sp>
        <p:nvSpPr>
          <p:cNvPr id="90" name="Google Shape;90;p9"/>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3</a:t>
            </a:fld>
            <a:endParaRPr/>
          </a:p>
        </p:txBody>
      </p:sp>
      <p:sp>
        <p:nvSpPr>
          <p:cNvPr id="91" name="Google Shape;91;p9"/>
          <p:cNvSpPr txBox="1"/>
          <p:nvPr/>
        </p:nvSpPr>
        <p:spPr>
          <a:xfrm>
            <a:off x="477925" y="646050"/>
            <a:ext cx="7943100" cy="8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This is a proposed solution to answer the research question. The solution involves the following steps/components</a:t>
            </a:r>
            <a:endParaRPr sz="1200"/>
          </a:p>
          <a:p>
            <a:pPr marL="0" lvl="0" indent="0" algn="l" rtl="0">
              <a:spcBef>
                <a:spcPts val="0"/>
              </a:spcBef>
              <a:spcAft>
                <a:spcPts val="0"/>
              </a:spcAft>
              <a:buNone/>
            </a:pPr>
            <a:endParaRPr sz="1200"/>
          </a:p>
          <a:p>
            <a:pPr marL="914400" lvl="0" indent="-304800" algn="l" rtl="0">
              <a:spcBef>
                <a:spcPts val="0"/>
              </a:spcBef>
              <a:spcAft>
                <a:spcPts val="0"/>
              </a:spcAft>
              <a:buSzPts val="1200"/>
              <a:buChar char="❖"/>
            </a:pPr>
            <a:r>
              <a:rPr lang="en-US" sz="1200"/>
              <a:t>Ingesting Raw Data (Raw data is in the form  of “csv” files)</a:t>
            </a:r>
            <a:endParaRPr sz="1200"/>
          </a:p>
          <a:p>
            <a:pPr marL="914400" lvl="0" indent="-304800" algn="l" rtl="0">
              <a:spcBef>
                <a:spcPts val="0"/>
              </a:spcBef>
              <a:spcAft>
                <a:spcPts val="0"/>
              </a:spcAft>
              <a:buSzPts val="1200"/>
              <a:buChar char="❖"/>
            </a:pPr>
            <a:r>
              <a:rPr lang="en-US" sz="1200"/>
              <a:t>Building Data Pre-processor for data cleaning, preparation and feature extraction</a:t>
            </a:r>
            <a:endParaRPr sz="1200"/>
          </a:p>
          <a:p>
            <a:pPr marL="914400" lvl="0" indent="-304800" algn="l" rtl="0">
              <a:spcBef>
                <a:spcPts val="0"/>
              </a:spcBef>
              <a:spcAft>
                <a:spcPts val="0"/>
              </a:spcAft>
              <a:buSzPts val="1200"/>
              <a:buChar char="❖"/>
            </a:pPr>
            <a:r>
              <a:rPr lang="en-US" sz="1200"/>
              <a:t>Building a ML Modeling engine that can consume the pre-processed data and perform training &amp; evaluation</a:t>
            </a:r>
            <a:endParaRPr sz="1200"/>
          </a:p>
          <a:p>
            <a:pPr marL="914400" lvl="0" indent="-304800" algn="l" rtl="0">
              <a:spcBef>
                <a:spcPts val="0"/>
              </a:spcBef>
              <a:spcAft>
                <a:spcPts val="0"/>
              </a:spcAft>
              <a:buSzPts val="1200"/>
              <a:buChar char="❖"/>
            </a:pPr>
            <a:r>
              <a:rPr lang="en-US" sz="1200"/>
              <a:t>Building a scoring engine that can predict the Product Group for new business requests.</a:t>
            </a:r>
            <a:endParaRPr sz="1200"/>
          </a:p>
          <a:p>
            <a:pPr marL="457200" lvl="0" indent="0" algn="l" rtl="0">
              <a:spcBef>
                <a:spcPts val="0"/>
              </a:spcBef>
              <a:spcAft>
                <a:spcPts val="0"/>
              </a:spcAft>
              <a:buNone/>
            </a:pPr>
            <a:endParaRPr sz="1200">
              <a:latin typeface="Calibri"/>
              <a:ea typeface="Calibri"/>
              <a:cs typeface="Calibri"/>
              <a:sym typeface="Calibri"/>
            </a:endParaRPr>
          </a:p>
        </p:txBody>
      </p:sp>
      <p:pic>
        <p:nvPicPr>
          <p:cNvPr id="92" name="Google Shape;92;p9"/>
          <p:cNvPicPr preferRelativeResize="0"/>
          <p:nvPr/>
        </p:nvPicPr>
        <p:blipFill>
          <a:blip r:embed="rId6">
            <a:alphaModFix/>
          </a:blip>
          <a:stretch>
            <a:fillRect/>
          </a:stretch>
        </p:blipFill>
        <p:spPr>
          <a:xfrm>
            <a:off x="1497625" y="1996600"/>
            <a:ext cx="5770925" cy="3044025"/>
          </a:xfrm>
          <a:prstGeom prst="rect">
            <a:avLst/>
          </a:prstGeom>
          <a:noFill/>
          <a:ln>
            <a:noFill/>
          </a:ln>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619"/>
    </mc:Choice>
    <mc:Fallback>
      <p:transition spd="slow" advTm="94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0"/>
          <p:cNvSpPr/>
          <p:nvPr/>
        </p:nvSpPr>
        <p:spPr>
          <a:xfrm>
            <a:off x="0" y="656844"/>
            <a:ext cx="9144000" cy="10820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 name="Google Shape;98;p10"/>
          <p:cNvSpPr txBox="1">
            <a:spLocks noGrp="1"/>
          </p:cNvSpPr>
          <p:nvPr>
            <p:ph type="title"/>
          </p:nvPr>
        </p:nvSpPr>
        <p:spPr>
          <a:xfrm>
            <a:off x="405485" y="8001"/>
            <a:ext cx="5889000" cy="5739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400"/>
              <a:buNone/>
            </a:pPr>
            <a:r>
              <a:rPr lang="en-US" sz="3600"/>
              <a:t>Data Description</a:t>
            </a:r>
            <a:endParaRPr sz="3600"/>
          </a:p>
        </p:txBody>
      </p:sp>
      <p:sp>
        <p:nvSpPr>
          <p:cNvPr id="99" name="Google Shape;99;p10"/>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4</a:t>
            </a:fld>
            <a:endParaRPr/>
          </a:p>
        </p:txBody>
      </p:sp>
      <p:sp>
        <p:nvSpPr>
          <p:cNvPr id="100" name="Google Shape;100;p10"/>
          <p:cNvSpPr txBox="1"/>
          <p:nvPr/>
        </p:nvSpPr>
        <p:spPr>
          <a:xfrm>
            <a:off x="6224550" y="917450"/>
            <a:ext cx="2800800" cy="3993600"/>
          </a:xfrm>
          <a:prstGeom prst="rect">
            <a:avLst/>
          </a:prstGeom>
          <a:noFill/>
          <a:ln>
            <a:noFill/>
          </a:ln>
        </p:spPr>
        <p:txBody>
          <a:bodyPr spcFirstLastPara="1" wrap="square" lIns="0" tIns="13325" rIns="0" bIns="0" anchor="t" anchorCtr="0">
            <a:noAutofit/>
          </a:bodyPr>
          <a:lstStyle/>
          <a:p>
            <a:pPr marL="12700" marR="0" lvl="0" indent="0" algn="l" rtl="0">
              <a:lnSpc>
                <a:spcPct val="100000"/>
              </a:lnSpc>
              <a:spcBef>
                <a:spcPts val="0"/>
              </a:spcBef>
              <a:spcAft>
                <a:spcPts val="0"/>
              </a:spcAft>
              <a:buClr>
                <a:srgbClr val="000000"/>
              </a:buClr>
              <a:buSzPts val="1400"/>
              <a:buFont typeface="Arial"/>
              <a:buNone/>
            </a:pPr>
            <a:r>
              <a:rPr lang="en-US" b="1">
                <a:solidFill>
                  <a:srgbClr val="4285F4"/>
                </a:solidFill>
              </a:rPr>
              <a:t>Total Observations</a:t>
            </a:r>
            <a:r>
              <a:rPr lang="en-US" sz="1400" b="1" i="0" u="none" strike="noStrike" cap="none">
                <a:solidFill>
                  <a:srgbClr val="3C85C5"/>
                </a:solidFill>
                <a:latin typeface="Arial"/>
                <a:ea typeface="Arial"/>
                <a:cs typeface="Arial"/>
                <a:sym typeface="Arial"/>
              </a:rPr>
              <a:t>:</a:t>
            </a:r>
            <a:endParaRPr sz="1400" b="1" i="0" u="none" strike="noStrike" cap="none">
              <a:solidFill>
                <a:srgbClr val="3C85C5"/>
              </a:solidFill>
              <a:latin typeface="Arial"/>
              <a:ea typeface="Arial"/>
              <a:cs typeface="Arial"/>
              <a:sym typeface="Arial"/>
            </a:endParaRPr>
          </a:p>
          <a:p>
            <a:pPr marL="12700" lvl="0" indent="0" algn="l" rtl="0">
              <a:spcBef>
                <a:spcPts val="0"/>
              </a:spcBef>
              <a:spcAft>
                <a:spcPts val="0"/>
              </a:spcAft>
              <a:buClr>
                <a:schemeClr val="dk1"/>
              </a:buClr>
              <a:buSzPts val="1400"/>
              <a:buFont typeface="Arial"/>
              <a:buNone/>
            </a:pPr>
            <a:r>
              <a:rPr lang="en-US" sz="1000">
                <a:solidFill>
                  <a:schemeClr val="dk1"/>
                </a:solidFill>
              </a:rPr>
              <a:t>1829898</a:t>
            </a:r>
            <a:endParaRPr b="1">
              <a:solidFill>
                <a:srgbClr val="3C85C5"/>
              </a:solidFill>
            </a:endParaRPr>
          </a:p>
          <a:p>
            <a:pPr marL="457200" marR="0" lvl="0" indent="-279400" algn="l" rtl="0">
              <a:lnSpc>
                <a:spcPct val="100000"/>
              </a:lnSpc>
              <a:spcBef>
                <a:spcPts val="0"/>
              </a:spcBef>
              <a:spcAft>
                <a:spcPts val="0"/>
              </a:spcAft>
              <a:buSzPts val="800"/>
              <a:buChar char="➢"/>
            </a:pPr>
            <a:r>
              <a:rPr lang="en-US" sz="800"/>
              <a:t>1314922 (purchase data)</a:t>
            </a:r>
            <a:endParaRPr sz="800"/>
          </a:p>
          <a:p>
            <a:pPr marL="457200" marR="0" lvl="0" indent="-279400" algn="l" rtl="0">
              <a:lnSpc>
                <a:spcPct val="100000"/>
              </a:lnSpc>
              <a:spcBef>
                <a:spcPts val="0"/>
              </a:spcBef>
              <a:spcAft>
                <a:spcPts val="0"/>
              </a:spcAft>
              <a:buSzPts val="800"/>
              <a:buChar char="➢"/>
            </a:pPr>
            <a:r>
              <a:rPr lang="en-US" sz="800"/>
              <a:t>514976 (census data) </a:t>
            </a:r>
            <a:endParaRPr sz="800"/>
          </a:p>
          <a:p>
            <a:pPr marL="0" marR="0" lvl="0" indent="0" algn="l" rtl="0">
              <a:lnSpc>
                <a:spcPct val="100000"/>
              </a:lnSpc>
              <a:spcBef>
                <a:spcPts val="0"/>
              </a:spcBef>
              <a:spcAft>
                <a:spcPts val="0"/>
              </a:spcAft>
              <a:buClr>
                <a:srgbClr val="000000"/>
              </a:buClr>
              <a:buSzPts val="1400"/>
              <a:buFont typeface="Arial"/>
              <a:buNone/>
            </a:pPr>
            <a:r>
              <a:rPr lang="en-US" b="1">
                <a:solidFill>
                  <a:srgbClr val="4285F4"/>
                </a:solidFill>
              </a:rPr>
              <a:t>Total Predictors</a:t>
            </a:r>
            <a:r>
              <a:rPr lang="en-US" sz="1400" b="1" i="0" u="none" strike="noStrike" cap="none">
                <a:solidFill>
                  <a:srgbClr val="4285F4"/>
                </a:solidFill>
                <a:latin typeface="Arial"/>
                <a:ea typeface="Arial"/>
                <a:cs typeface="Arial"/>
                <a:sym typeface="Arial"/>
              </a:rPr>
              <a:t>:</a:t>
            </a:r>
            <a:endParaRPr sz="1400" b="1" i="0" u="none" strike="noStrike" cap="none">
              <a:solidFill>
                <a:srgbClr val="4285F4"/>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000"/>
              <a:buFont typeface="Arial"/>
              <a:buNone/>
            </a:pPr>
            <a:r>
              <a:rPr lang="en-US" sz="1000"/>
              <a:t>43</a:t>
            </a:r>
            <a:endParaRPr sz="1000"/>
          </a:p>
          <a:p>
            <a:pPr marL="457200" marR="0" lvl="0" indent="-279400" algn="l" rtl="0">
              <a:lnSpc>
                <a:spcPct val="100000"/>
              </a:lnSpc>
              <a:spcBef>
                <a:spcPts val="0"/>
              </a:spcBef>
              <a:spcAft>
                <a:spcPts val="0"/>
              </a:spcAft>
              <a:buSzPts val="800"/>
              <a:buChar char="➢"/>
            </a:pPr>
            <a:r>
              <a:rPr lang="en-US" sz="800"/>
              <a:t>36 - Client Purchase History</a:t>
            </a:r>
            <a:endParaRPr sz="800"/>
          </a:p>
          <a:p>
            <a:pPr marL="457200" marR="0" lvl="0" indent="-279400" algn="l" rtl="0">
              <a:lnSpc>
                <a:spcPct val="100000"/>
              </a:lnSpc>
              <a:spcBef>
                <a:spcPts val="0"/>
              </a:spcBef>
              <a:spcAft>
                <a:spcPts val="0"/>
              </a:spcAft>
              <a:buSzPts val="800"/>
              <a:buChar char="➢"/>
            </a:pPr>
            <a:r>
              <a:rPr lang="en-US" sz="800"/>
              <a:t>9 - Client Census Data</a:t>
            </a:r>
            <a:endParaRPr sz="800"/>
          </a:p>
          <a:p>
            <a:pPr marL="0" lvl="0" indent="0" algn="l" rtl="0">
              <a:spcBef>
                <a:spcPts val="0"/>
              </a:spcBef>
              <a:spcAft>
                <a:spcPts val="0"/>
              </a:spcAft>
              <a:buNone/>
            </a:pPr>
            <a:r>
              <a:rPr lang="en-US" b="1">
                <a:solidFill>
                  <a:srgbClr val="4285F4"/>
                </a:solidFill>
              </a:rPr>
              <a:t>Categorical Predictors:</a:t>
            </a:r>
            <a:endParaRPr b="1">
              <a:solidFill>
                <a:srgbClr val="4285F4"/>
              </a:solidFill>
            </a:endParaRPr>
          </a:p>
          <a:p>
            <a:pPr marL="12700" lvl="0" indent="0" algn="l" rtl="0">
              <a:spcBef>
                <a:spcPts val="0"/>
              </a:spcBef>
              <a:spcAft>
                <a:spcPts val="0"/>
              </a:spcAft>
              <a:buNone/>
            </a:pPr>
            <a:r>
              <a:rPr lang="en-US" sz="1000">
                <a:solidFill>
                  <a:schemeClr val="dk1"/>
                </a:solidFill>
              </a:rPr>
              <a:t>21</a:t>
            </a:r>
            <a:endParaRPr sz="800"/>
          </a:p>
          <a:p>
            <a:pPr marL="0" lvl="0" indent="0" algn="l" rtl="0">
              <a:spcBef>
                <a:spcPts val="0"/>
              </a:spcBef>
              <a:spcAft>
                <a:spcPts val="0"/>
              </a:spcAft>
              <a:buClr>
                <a:schemeClr val="dk1"/>
              </a:buClr>
              <a:buSzPts val="1100"/>
              <a:buFont typeface="Arial"/>
              <a:buNone/>
            </a:pPr>
            <a:r>
              <a:rPr lang="en-US" b="1">
                <a:solidFill>
                  <a:srgbClr val="4285F4"/>
                </a:solidFill>
              </a:rPr>
              <a:t>Numerical Predictors:</a:t>
            </a:r>
            <a:endParaRPr b="1">
              <a:solidFill>
                <a:srgbClr val="4285F4"/>
              </a:solidFill>
            </a:endParaRPr>
          </a:p>
          <a:p>
            <a:pPr marL="12700" lvl="0" indent="0" algn="l" rtl="0">
              <a:spcBef>
                <a:spcPts val="0"/>
              </a:spcBef>
              <a:spcAft>
                <a:spcPts val="0"/>
              </a:spcAft>
              <a:buClr>
                <a:schemeClr val="dk1"/>
              </a:buClr>
              <a:buSzPts val="1100"/>
              <a:buFont typeface="Arial"/>
              <a:buNone/>
            </a:pPr>
            <a:r>
              <a:rPr lang="en-US" sz="1000">
                <a:solidFill>
                  <a:schemeClr val="dk1"/>
                </a:solidFill>
              </a:rPr>
              <a:t>22</a:t>
            </a:r>
            <a:endParaRPr sz="800"/>
          </a:p>
          <a:p>
            <a:pPr marL="1270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4285F4"/>
                </a:solidFill>
                <a:latin typeface="Arial"/>
                <a:ea typeface="Arial"/>
                <a:cs typeface="Arial"/>
                <a:sym typeface="Arial"/>
              </a:rPr>
              <a:t>Response Variab</a:t>
            </a:r>
            <a:r>
              <a:rPr lang="en-US" b="1">
                <a:solidFill>
                  <a:srgbClr val="4285F4"/>
                </a:solidFill>
              </a:rPr>
              <a:t>le</a:t>
            </a:r>
            <a:r>
              <a:rPr lang="en-US" sz="1400" b="1" i="0" u="none" strike="noStrike" cap="none">
                <a:solidFill>
                  <a:srgbClr val="4285F4"/>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5"/>
              </a:spcBef>
              <a:spcAft>
                <a:spcPts val="0"/>
              </a:spcAft>
              <a:buClr>
                <a:srgbClr val="000000"/>
              </a:buClr>
              <a:buSzPts val="1000"/>
              <a:buFont typeface="Arial"/>
              <a:buNone/>
            </a:pPr>
            <a:r>
              <a:rPr lang="en-US" sz="1000"/>
              <a:t>Product Group</a:t>
            </a:r>
            <a:endParaRPr sz="1000" b="0"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Clr>
                <a:srgbClr val="000000"/>
              </a:buClr>
              <a:buSzPts val="1400"/>
              <a:buFont typeface="Arial"/>
              <a:buNone/>
            </a:pPr>
            <a:r>
              <a:rPr lang="en-US" b="1">
                <a:solidFill>
                  <a:srgbClr val="4285F4"/>
                </a:solidFill>
              </a:rPr>
              <a:t>More a</a:t>
            </a:r>
            <a:r>
              <a:rPr lang="en-US" sz="1400" b="1" i="0" u="none" strike="noStrike" cap="none">
                <a:solidFill>
                  <a:srgbClr val="4285F4"/>
                </a:solidFill>
                <a:latin typeface="Arial"/>
                <a:ea typeface="Arial"/>
                <a:cs typeface="Arial"/>
                <a:sym typeface="Arial"/>
              </a:rPr>
              <a:t>bout the data:</a:t>
            </a:r>
            <a:endParaRPr sz="1400" b="1" i="0" u="none" strike="noStrike" cap="none">
              <a:solidFill>
                <a:srgbClr val="4285F4"/>
              </a:solidFill>
              <a:latin typeface="Arial"/>
              <a:ea typeface="Arial"/>
              <a:cs typeface="Arial"/>
              <a:sym typeface="Arial"/>
            </a:endParaRPr>
          </a:p>
          <a:p>
            <a:pPr marL="469900" lvl="0" indent="-292735" algn="l" rtl="0">
              <a:spcBef>
                <a:spcPts val="15"/>
              </a:spcBef>
              <a:spcAft>
                <a:spcPts val="0"/>
              </a:spcAft>
              <a:buClr>
                <a:schemeClr val="dk1"/>
              </a:buClr>
              <a:buSzPts val="1000"/>
              <a:buChar char="•"/>
            </a:pPr>
            <a:r>
              <a:rPr lang="en-US" sz="1000">
                <a:solidFill>
                  <a:schemeClr val="dk1"/>
                </a:solidFill>
              </a:rPr>
              <a:t>1 overlapping feature (Client Key) between the two datasets </a:t>
            </a:r>
            <a:endParaRPr sz="1000">
              <a:solidFill>
                <a:schemeClr val="dk1"/>
              </a:solidFill>
            </a:endParaRPr>
          </a:p>
          <a:p>
            <a:pPr marL="469900" lvl="0" indent="-292735" algn="l" rtl="0">
              <a:spcBef>
                <a:spcPts val="0"/>
              </a:spcBef>
              <a:spcAft>
                <a:spcPts val="0"/>
              </a:spcAft>
              <a:buClr>
                <a:schemeClr val="dk1"/>
              </a:buClr>
              <a:buSzPts val="1000"/>
              <a:buChar char="•"/>
            </a:pPr>
            <a:r>
              <a:rPr lang="en-US" sz="1000">
                <a:solidFill>
                  <a:schemeClr val="dk1"/>
                </a:solidFill>
              </a:rPr>
              <a:t>39 Outliers that can be dropped </a:t>
            </a:r>
            <a:endParaRPr sz="1000">
              <a:solidFill>
                <a:schemeClr val="dk1"/>
              </a:solidFill>
            </a:endParaRPr>
          </a:p>
          <a:p>
            <a:pPr marL="469900" lvl="0" indent="-292735" algn="l" rtl="0">
              <a:spcBef>
                <a:spcPts val="0"/>
              </a:spcBef>
              <a:spcAft>
                <a:spcPts val="0"/>
              </a:spcAft>
              <a:buClr>
                <a:schemeClr val="dk1"/>
              </a:buClr>
              <a:buSzPts val="1000"/>
              <a:buChar char="•"/>
            </a:pPr>
            <a:r>
              <a:rPr lang="en-US" sz="1000">
                <a:solidFill>
                  <a:schemeClr val="dk1"/>
                </a:solidFill>
              </a:rPr>
              <a:t>23 features of less significance </a:t>
            </a:r>
            <a:endParaRPr sz="1000">
              <a:solidFill>
                <a:schemeClr val="dk1"/>
              </a:solidFill>
            </a:endParaRPr>
          </a:p>
          <a:p>
            <a:pPr marL="469900" lvl="0" indent="-292735" algn="l" rtl="0">
              <a:spcBef>
                <a:spcPts val="0"/>
              </a:spcBef>
              <a:spcAft>
                <a:spcPts val="0"/>
              </a:spcAft>
              <a:buClr>
                <a:schemeClr val="dk1"/>
              </a:buClr>
              <a:buSzPts val="1000"/>
              <a:buChar char="•"/>
            </a:pPr>
            <a:r>
              <a:rPr lang="en-US" sz="1000">
                <a:solidFill>
                  <a:schemeClr val="dk1"/>
                </a:solidFill>
              </a:rPr>
              <a:t>11 features with missing values ranging from 77% to &lt;1%</a:t>
            </a:r>
            <a:endParaRPr>
              <a:solidFill>
                <a:schemeClr val="dk1"/>
              </a:solidFill>
            </a:endParaRPr>
          </a:p>
          <a:p>
            <a:pPr marL="469900" lvl="0" indent="-292735" algn="l" rtl="0">
              <a:spcBef>
                <a:spcPts val="0"/>
              </a:spcBef>
              <a:spcAft>
                <a:spcPts val="0"/>
              </a:spcAft>
              <a:buClr>
                <a:schemeClr val="dk1"/>
              </a:buClr>
              <a:buSzPts val="1000"/>
              <a:buChar char="•"/>
            </a:pPr>
            <a:r>
              <a:rPr lang="en-US" sz="1000">
                <a:solidFill>
                  <a:schemeClr val="dk1"/>
                </a:solidFill>
              </a:rPr>
              <a:t>12 Float, 10 Integer and 21 Char attributes</a:t>
            </a:r>
            <a:endParaRPr sz="1200" b="1"/>
          </a:p>
          <a:p>
            <a:pPr marL="0" marR="0" lvl="0" indent="0" algn="l" rtl="0">
              <a:lnSpc>
                <a:spcPct val="100000"/>
              </a:lnSpc>
              <a:spcBef>
                <a:spcPts val="0"/>
              </a:spcBef>
              <a:spcAft>
                <a:spcPts val="0"/>
              </a:spcAft>
              <a:buClr>
                <a:srgbClr val="000000"/>
              </a:buClr>
              <a:buSzPts val="1000"/>
              <a:buFont typeface="Calibri"/>
              <a:buNone/>
            </a:pPr>
            <a:endParaRPr sz="1000" b="0" i="0" u="none" strike="noStrike" cap="none">
              <a:solidFill>
                <a:srgbClr val="000000"/>
              </a:solidFill>
              <a:latin typeface="Arial"/>
              <a:ea typeface="Arial"/>
              <a:cs typeface="Arial"/>
              <a:sym typeface="Arial"/>
            </a:endParaRPr>
          </a:p>
        </p:txBody>
      </p:sp>
      <p:pic>
        <p:nvPicPr>
          <p:cNvPr id="101" name="Google Shape;101;p10"/>
          <p:cNvPicPr preferRelativeResize="0"/>
          <p:nvPr/>
        </p:nvPicPr>
        <p:blipFill>
          <a:blip r:embed="rId6">
            <a:alphaModFix/>
          </a:blip>
          <a:stretch>
            <a:fillRect/>
          </a:stretch>
        </p:blipFill>
        <p:spPr>
          <a:xfrm>
            <a:off x="152400" y="917450"/>
            <a:ext cx="3056600" cy="3866000"/>
          </a:xfrm>
          <a:prstGeom prst="rect">
            <a:avLst/>
          </a:prstGeom>
          <a:noFill/>
          <a:ln>
            <a:noFill/>
          </a:ln>
        </p:spPr>
      </p:pic>
      <p:pic>
        <p:nvPicPr>
          <p:cNvPr id="102" name="Google Shape;102;p10"/>
          <p:cNvPicPr preferRelativeResize="0"/>
          <p:nvPr/>
        </p:nvPicPr>
        <p:blipFill>
          <a:blip r:embed="rId7">
            <a:alphaModFix/>
          </a:blip>
          <a:stretch>
            <a:fillRect/>
          </a:stretch>
        </p:blipFill>
        <p:spPr>
          <a:xfrm>
            <a:off x="3384150" y="917450"/>
            <a:ext cx="2765919" cy="3866000"/>
          </a:xfrm>
          <a:prstGeom prst="rect">
            <a:avLst/>
          </a:prstGeom>
          <a:noFill/>
          <a:ln>
            <a:noFill/>
          </a:ln>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330"/>
    </mc:Choice>
    <mc:Fallback>
      <p:transition spd="slow" advTm="97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1"/>
          <p:cNvSpPr/>
          <p:nvPr/>
        </p:nvSpPr>
        <p:spPr>
          <a:xfrm>
            <a:off x="3302656" y="656845"/>
            <a:ext cx="7289100" cy="615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08" name="Google Shape;108;p11"/>
          <p:cNvSpPr txBox="1">
            <a:spLocks noGrp="1"/>
          </p:cNvSpPr>
          <p:nvPr>
            <p:ph type="title"/>
          </p:nvPr>
        </p:nvSpPr>
        <p:spPr>
          <a:xfrm>
            <a:off x="203000" y="83325"/>
            <a:ext cx="8516700" cy="505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400"/>
              <a:buNone/>
            </a:pPr>
            <a:r>
              <a:rPr lang="en-US" sz="3200"/>
              <a:t>Data Description - Heat Map</a:t>
            </a:r>
            <a:endParaRPr sz="3200"/>
          </a:p>
        </p:txBody>
      </p:sp>
      <p:sp>
        <p:nvSpPr>
          <p:cNvPr id="109" name="Google Shape;109;p11"/>
          <p:cNvSpPr txBox="1"/>
          <p:nvPr/>
        </p:nvSpPr>
        <p:spPr>
          <a:xfrm>
            <a:off x="4382444" y="4334358"/>
            <a:ext cx="122100" cy="166800"/>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1</a:t>
            </a:r>
            <a:endParaRPr sz="1000" b="0" i="0" u="none" strike="noStrike" cap="none">
              <a:solidFill>
                <a:schemeClr val="dk1"/>
              </a:solidFill>
              <a:latin typeface="Arial"/>
              <a:ea typeface="Arial"/>
              <a:cs typeface="Arial"/>
              <a:sym typeface="Arial"/>
            </a:endParaRPr>
          </a:p>
        </p:txBody>
      </p:sp>
      <p:sp>
        <p:nvSpPr>
          <p:cNvPr id="110" name="Google Shape;110;p11"/>
          <p:cNvSpPr txBox="1"/>
          <p:nvPr/>
        </p:nvSpPr>
        <p:spPr>
          <a:xfrm>
            <a:off x="5274619" y="3829303"/>
            <a:ext cx="122100" cy="166800"/>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2</a:t>
            </a:r>
            <a:endParaRPr sz="1000" b="0" i="0" u="none" strike="noStrike" cap="none">
              <a:solidFill>
                <a:schemeClr val="dk1"/>
              </a:solidFill>
              <a:latin typeface="Arial"/>
              <a:ea typeface="Arial"/>
              <a:cs typeface="Arial"/>
              <a:sym typeface="Arial"/>
            </a:endParaRPr>
          </a:p>
        </p:txBody>
      </p:sp>
      <p:sp>
        <p:nvSpPr>
          <p:cNvPr id="111" name="Google Shape;111;p11"/>
          <p:cNvSpPr txBox="1"/>
          <p:nvPr/>
        </p:nvSpPr>
        <p:spPr>
          <a:xfrm>
            <a:off x="8299124" y="1845945"/>
            <a:ext cx="122100" cy="166800"/>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6</a:t>
            </a:r>
            <a:endParaRPr sz="1000" b="0" i="0" u="none" strike="noStrike" cap="none">
              <a:solidFill>
                <a:schemeClr val="dk1"/>
              </a:solidFill>
              <a:latin typeface="Arial"/>
              <a:ea typeface="Arial"/>
              <a:cs typeface="Arial"/>
              <a:sym typeface="Arial"/>
            </a:endParaRPr>
          </a:p>
        </p:txBody>
      </p:sp>
      <p:sp>
        <p:nvSpPr>
          <p:cNvPr id="112" name="Google Shape;112;p11"/>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5</a:t>
            </a:fld>
            <a:endParaRPr/>
          </a:p>
        </p:txBody>
      </p:sp>
      <p:pic>
        <p:nvPicPr>
          <p:cNvPr id="113" name="Google Shape;113;p11"/>
          <p:cNvPicPr preferRelativeResize="0"/>
          <p:nvPr/>
        </p:nvPicPr>
        <p:blipFill>
          <a:blip r:embed="rId6">
            <a:alphaModFix/>
          </a:blip>
          <a:stretch>
            <a:fillRect/>
          </a:stretch>
        </p:blipFill>
        <p:spPr>
          <a:xfrm>
            <a:off x="492475" y="718353"/>
            <a:ext cx="8006650" cy="4331850"/>
          </a:xfrm>
          <a:prstGeom prst="rect">
            <a:avLst/>
          </a:prstGeom>
          <a:noFill/>
          <a:ln>
            <a:noFill/>
          </a:ln>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001"/>
    </mc:Choice>
    <mc:Fallback>
      <p:transition spd="slow" advTm="35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2"/>
          <p:cNvSpPr/>
          <p:nvPr/>
        </p:nvSpPr>
        <p:spPr>
          <a:xfrm>
            <a:off x="3302656" y="656845"/>
            <a:ext cx="7289100" cy="615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19" name="Google Shape;119;p12"/>
          <p:cNvSpPr txBox="1">
            <a:spLocks noGrp="1"/>
          </p:cNvSpPr>
          <p:nvPr>
            <p:ph type="title"/>
          </p:nvPr>
        </p:nvSpPr>
        <p:spPr>
          <a:xfrm>
            <a:off x="-504546" y="79928"/>
            <a:ext cx="4360500" cy="505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SzPts val="1400"/>
              <a:buNone/>
            </a:pPr>
            <a:r>
              <a:rPr lang="en-US" sz="3200"/>
              <a:t>Sample EDA</a:t>
            </a:r>
            <a:endParaRPr sz="3200"/>
          </a:p>
        </p:txBody>
      </p:sp>
      <p:sp>
        <p:nvSpPr>
          <p:cNvPr id="120" name="Google Shape;120;p12"/>
          <p:cNvSpPr txBox="1"/>
          <p:nvPr/>
        </p:nvSpPr>
        <p:spPr>
          <a:xfrm>
            <a:off x="4382444" y="4334358"/>
            <a:ext cx="122100" cy="166800"/>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1</a:t>
            </a:r>
            <a:endParaRPr sz="1000" b="0" i="0" u="none" strike="noStrike" cap="none">
              <a:solidFill>
                <a:schemeClr val="dk1"/>
              </a:solidFill>
              <a:latin typeface="Arial"/>
              <a:ea typeface="Arial"/>
              <a:cs typeface="Arial"/>
              <a:sym typeface="Arial"/>
            </a:endParaRPr>
          </a:p>
        </p:txBody>
      </p:sp>
      <p:sp>
        <p:nvSpPr>
          <p:cNvPr id="121" name="Google Shape;121;p12"/>
          <p:cNvSpPr txBox="1"/>
          <p:nvPr/>
        </p:nvSpPr>
        <p:spPr>
          <a:xfrm>
            <a:off x="5274619" y="3829303"/>
            <a:ext cx="122100" cy="166800"/>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2</a:t>
            </a:r>
            <a:endParaRPr sz="1000" b="0" i="0" u="none" strike="noStrike" cap="none">
              <a:solidFill>
                <a:schemeClr val="dk1"/>
              </a:solidFill>
              <a:latin typeface="Arial"/>
              <a:ea typeface="Arial"/>
              <a:cs typeface="Arial"/>
              <a:sym typeface="Arial"/>
            </a:endParaRPr>
          </a:p>
        </p:txBody>
      </p:sp>
      <p:sp>
        <p:nvSpPr>
          <p:cNvPr id="122" name="Google Shape;122;p12"/>
          <p:cNvSpPr txBox="1"/>
          <p:nvPr/>
        </p:nvSpPr>
        <p:spPr>
          <a:xfrm>
            <a:off x="8299124" y="1845945"/>
            <a:ext cx="122100" cy="166800"/>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6</a:t>
            </a:r>
            <a:endParaRPr sz="1000" b="0" i="0" u="none" strike="noStrike" cap="none">
              <a:solidFill>
                <a:schemeClr val="dk1"/>
              </a:solidFill>
              <a:latin typeface="Arial"/>
              <a:ea typeface="Arial"/>
              <a:cs typeface="Arial"/>
              <a:sym typeface="Arial"/>
            </a:endParaRPr>
          </a:p>
        </p:txBody>
      </p:sp>
      <p:sp>
        <p:nvSpPr>
          <p:cNvPr id="123" name="Google Shape;123;p12"/>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6</a:t>
            </a:fld>
            <a:endParaRPr/>
          </a:p>
        </p:txBody>
      </p:sp>
      <p:pic>
        <p:nvPicPr>
          <p:cNvPr id="124" name="Google Shape;124;p12"/>
          <p:cNvPicPr preferRelativeResize="0"/>
          <p:nvPr/>
        </p:nvPicPr>
        <p:blipFill>
          <a:blip r:embed="rId6">
            <a:alphaModFix/>
          </a:blip>
          <a:stretch>
            <a:fillRect/>
          </a:stretch>
        </p:blipFill>
        <p:spPr>
          <a:xfrm>
            <a:off x="152400" y="870750"/>
            <a:ext cx="2181425" cy="1583494"/>
          </a:xfrm>
          <a:prstGeom prst="rect">
            <a:avLst/>
          </a:prstGeom>
          <a:noFill/>
          <a:ln>
            <a:noFill/>
          </a:ln>
        </p:spPr>
      </p:pic>
      <p:pic>
        <p:nvPicPr>
          <p:cNvPr id="125" name="Google Shape;125;p12"/>
          <p:cNvPicPr preferRelativeResize="0"/>
          <p:nvPr/>
        </p:nvPicPr>
        <p:blipFill>
          <a:blip r:embed="rId7">
            <a:alphaModFix/>
          </a:blip>
          <a:stretch>
            <a:fillRect/>
          </a:stretch>
        </p:blipFill>
        <p:spPr>
          <a:xfrm>
            <a:off x="3303988" y="838661"/>
            <a:ext cx="2536024" cy="1432027"/>
          </a:xfrm>
          <a:prstGeom prst="rect">
            <a:avLst/>
          </a:prstGeom>
          <a:noFill/>
          <a:ln>
            <a:noFill/>
          </a:ln>
        </p:spPr>
      </p:pic>
      <p:pic>
        <p:nvPicPr>
          <p:cNvPr id="126" name="Google Shape;126;p12"/>
          <p:cNvPicPr preferRelativeResize="0"/>
          <p:nvPr/>
        </p:nvPicPr>
        <p:blipFill>
          <a:blip r:embed="rId8">
            <a:alphaModFix/>
          </a:blip>
          <a:stretch>
            <a:fillRect/>
          </a:stretch>
        </p:blipFill>
        <p:spPr>
          <a:xfrm>
            <a:off x="6583675" y="794550"/>
            <a:ext cx="1910930" cy="1719201"/>
          </a:xfrm>
          <a:prstGeom prst="rect">
            <a:avLst/>
          </a:prstGeom>
          <a:noFill/>
          <a:ln>
            <a:noFill/>
          </a:ln>
        </p:spPr>
      </p:pic>
      <p:pic>
        <p:nvPicPr>
          <p:cNvPr id="127" name="Google Shape;127;p12"/>
          <p:cNvPicPr preferRelativeResize="0"/>
          <p:nvPr/>
        </p:nvPicPr>
        <p:blipFill>
          <a:blip r:embed="rId9">
            <a:alphaModFix/>
          </a:blip>
          <a:stretch>
            <a:fillRect/>
          </a:stretch>
        </p:blipFill>
        <p:spPr>
          <a:xfrm>
            <a:off x="5802075" y="2513759"/>
            <a:ext cx="2414825" cy="2386816"/>
          </a:xfrm>
          <a:prstGeom prst="rect">
            <a:avLst/>
          </a:prstGeom>
          <a:noFill/>
          <a:ln>
            <a:noFill/>
          </a:ln>
        </p:spPr>
      </p:pic>
      <p:pic>
        <p:nvPicPr>
          <p:cNvPr id="128" name="Google Shape;128;p12"/>
          <p:cNvPicPr preferRelativeResize="0"/>
          <p:nvPr/>
        </p:nvPicPr>
        <p:blipFill>
          <a:blip r:embed="rId10">
            <a:alphaModFix/>
          </a:blip>
          <a:stretch>
            <a:fillRect/>
          </a:stretch>
        </p:blipFill>
        <p:spPr>
          <a:xfrm>
            <a:off x="508775" y="2454250"/>
            <a:ext cx="4679209" cy="2865150"/>
          </a:xfrm>
          <a:prstGeom prst="rect">
            <a:avLst/>
          </a:prstGeom>
          <a:noFill/>
          <a:ln>
            <a:noFill/>
          </a:ln>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171"/>
    </mc:Choice>
    <mc:Fallback>
      <p:transition spd="slow" advTm="22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3"/>
          <p:cNvSpPr/>
          <p:nvPr/>
        </p:nvSpPr>
        <p:spPr>
          <a:xfrm>
            <a:off x="3302656" y="656845"/>
            <a:ext cx="7289100" cy="615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Calibri"/>
              <a:ea typeface="Calibri"/>
              <a:cs typeface="Calibri"/>
              <a:sym typeface="Calibri"/>
            </a:endParaRPr>
          </a:p>
        </p:txBody>
      </p:sp>
      <p:sp>
        <p:nvSpPr>
          <p:cNvPr id="134" name="Google Shape;134;p13"/>
          <p:cNvSpPr txBox="1">
            <a:spLocks noGrp="1"/>
          </p:cNvSpPr>
          <p:nvPr>
            <p:ph type="title"/>
          </p:nvPr>
        </p:nvSpPr>
        <p:spPr>
          <a:xfrm>
            <a:off x="-322471" y="71953"/>
            <a:ext cx="4360500" cy="5052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SzPts val="1400"/>
              <a:buNone/>
            </a:pPr>
            <a:r>
              <a:rPr lang="en-US" sz="3200"/>
              <a:t>Model Pipeline</a:t>
            </a:r>
            <a:endParaRPr sz="3200"/>
          </a:p>
        </p:txBody>
      </p:sp>
      <p:sp>
        <p:nvSpPr>
          <p:cNvPr id="135" name="Google Shape;135;p13"/>
          <p:cNvSpPr txBox="1"/>
          <p:nvPr/>
        </p:nvSpPr>
        <p:spPr>
          <a:xfrm>
            <a:off x="4382444" y="4334358"/>
            <a:ext cx="122100" cy="166800"/>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1</a:t>
            </a:r>
            <a:endParaRPr sz="1000" b="0" i="0" u="none" strike="noStrike" cap="none">
              <a:solidFill>
                <a:schemeClr val="dk1"/>
              </a:solidFill>
              <a:latin typeface="Arial"/>
              <a:ea typeface="Arial"/>
              <a:cs typeface="Arial"/>
              <a:sym typeface="Arial"/>
            </a:endParaRPr>
          </a:p>
        </p:txBody>
      </p:sp>
      <p:sp>
        <p:nvSpPr>
          <p:cNvPr id="136" name="Google Shape;136;p13"/>
          <p:cNvSpPr txBox="1"/>
          <p:nvPr/>
        </p:nvSpPr>
        <p:spPr>
          <a:xfrm>
            <a:off x="5274619" y="3829303"/>
            <a:ext cx="122100" cy="166800"/>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2</a:t>
            </a:r>
            <a:endParaRPr sz="1000" b="0" i="0" u="none" strike="noStrike" cap="none">
              <a:solidFill>
                <a:schemeClr val="dk1"/>
              </a:solidFill>
              <a:latin typeface="Arial"/>
              <a:ea typeface="Arial"/>
              <a:cs typeface="Arial"/>
              <a:sym typeface="Arial"/>
            </a:endParaRPr>
          </a:p>
        </p:txBody>
      </p:sp>
      <p:sp>
        <p:nvSpPr>
          <p:cNvPr id="137" name="Google Shape;137;p13"/>
          <p:cNvSpPr txBox="1"/>
          <p:nvPr/>
        </p:nvSpPr>
        <p:spPr>
          <a:xfrm>
            <a:off x="8299124" y="1845945"/>
            <a:ext cx="122100" cy="166800"/>
          </a:xfrm>
          <a:prstGeom prst="rect">
            <a:avLst/>
          </a:prstGeom>
          <a:noFill/>
          <a:ln>
            <a:noFill/>
          </a:ln>
        </p:spPr>
        <p:txBody>
          <a:bodyPr spcFirstLastPara="1" wrap="square" lIns="0" tIns="12700" rIns="0" bIns="0" anchor="t" anchorCtr="0">
            <a:noAutofit/>
          </a:bodyPr>
          <a:lstStyle/>
          <a:p>
            <a:pPr marL="1270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Arial"/>
                <a:ea typeface="Arial"/>
                <a:cs typeface="Arial"/>
                <a:sym typeface="Arial"/>
              </a:rPr>
              <a:t>6</a:t>
            </a:r>
            <a:endParaRPr sz="1000" b="0" i="0" u="none" strike="noStrike" cap="none">
              <a:solidFill>
                <a:schemeClr val="dk1"/>
              </a:solidFill>
              <a:latin typeface="Arial"/>
              <a:ea typeface="Arial"/>
              <a:cs typeface="Arial"/>
              <a:sym typeface="Arial"/>
            </a:endParaRPr>
          </a:p>
        </p:txBody>
      </p:sp>
      <p:sp>
        <p:nvSpPr>
          <p:cNvPr id="138" name="Google Shape;138;p13"/>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7</a:t>
            </a:fld>
            <a:endParaRPr/>
          </a:p>
        </p:txBody>
      </p:sp>
      <p:pic>
        <p:nvPicPr>
          <p:cNvPr id="139" name="Google Shape;139;p13"/>
          <p:cNvPicPr preferRelativeResize="0"/>
          <p:nvPr/>
        </p:nvPicPr>
        <p:blipFill>
          <a:blip r:embed="rId6">
            <a:alphaModFix/>
          </a:blip>
          <a:stretch>
            <a:fillRect/>
          </a:stretch>
        </p:blipFill>
        <p:spPr>
          <a:xfrm>
            <a:off x="263800" y="790067"/>
            <a:ext cx="8359401" cy="4009676"/>
          </a:xfrm>
          <a:prstGeom prst="rect">
            <a:avLst/>
          </a:prstGeom>
          <a:noFill/>
          <a:ln>
            <a:noFill/>
          </a:ln>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193"/>
    </mc:Choice>
    <mc:Fallback>
      <p:transition spd="slow" advTm="91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287125" y="71950"/>
            <a:ext cx="6162600" cy="50520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400"/>
              <a:buNone/>
            </a:pPr>
            <a:r>
              <a:rPr lang="en-US" sz="3200"/>
              <a:t>Method - Detailed Approach</a:t>
            </a:r>
            <a:endParaRPr sz="3200"/>
          </a:p>
        </p:txBody>
      </p:sp>
      <p:pic>
        <p:nvPicPr>
          <p:cNvPr id="145" name="Google Shape;145;p14"/>
          <p:cNvPicPr preferRelativeResize="0"/>
          <p:nvPr/>
        </p:nvPicPr>
        <p:blipFill>
          <a:blip r:embed="rId5">
            <a:alphaModFix/>
          </a:blip>
          <a:stretch>
            <a:fillRect/>
          </a:stretch>
        </p:blipFill>
        <p:spPr>
          <a:xfrm>
            <a:off x="39425" y="690700"/>
            <a:ext cx="4964735" cy="4452800"/>
          </a:xfrm>
          <a:prstGeom prst="rect">
            <a:avLst/>
          </a:prstGeom>
          <a:noFill/>
          <a:ln>
            <a:noFill/>
          </a:ln>
        </p:spPr>
      </p:pic>
      <p:sp>
        <p:nvSpPr>
          <p:cNvPr id="146" name="Google Shape;146;p14"/>
          <p:cNvSpPr txBox="1"/>
          <p:nvPr/>
        </p:nvSpPr>
        <p:spPr>
          <a:xfrm>
            <a:off x="4976275" y="762425"/>
            <a:ext cx="4000500" cy="4020900"/>
          </a:xfrm>
          <a:prstGeom prst="rect">
            <a:avLst/>
          </a:prstGeom>
          <a:solidFill>
            <a:srgbClr val="EEF7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200" b="1"/>
          </a:p>
          <a:p>
            <a:pPr marL="0" lvl="0" indent="0" algn="l" rtl="0">
              <a:spcBef>
                <a:spcPts val="0"/>
              </a:spcBef>
              <a:spcAft>
                <a:spcPts val="0"/>
              </a:spcAft>
              <a:buNone/>
            </a:pPr>
            <a:r>
              <a:rPr lang="en-US" sz="1200" b="1"/>
              <a:t>Model Comparison</a:t>
            </a:r>
            <a:endParaRPr sz="1200" b="1"/>
          </a:p>
          <a:p>
            <a:pPr marL="0" lvl="0" indent="0" algn="l" rtl="0">
              <a:spcBef>
                <a:spcPts val="0"/>
              </a:spcBef>
              <a:spcAft>
                <a:spcPts val="0"/>
              </a:spcAft>
              <a:buNone/>
            </a:pPr>
            <a:endParaRPr sz="1200" b="1"/>
          </a:p>
          <a:p>
            <a:pPr marL="914400" lvl="0" indent="-292100" algn="l" rtl="0">
              <a:spcBef>
                <a:spcPts val="0"/>
              </a:spcBef>
              <a:spcAft>
                <a:spcPts val="0"/>
              </a:spcAft>
              <a:buSzPts val="1000"/>
              <a:buChar char="➢"/>
            </a:pPr>
            <a:r>
              <a:rPr lang="en-US" sz="1000"/>
              <a:t>Use preprocessed data and sub-sample 10-20% of the dataset</a:t>
            </a:r>
            <a:endParaRPr sz="1000"/>
          </a:p>
          <a:p>
            <a:pPr marL="914400" lvl="0" indent="-292100" algn="l" rtl="0">
              <a:spcBef>
                <a:spcPts val="0"/>
              </a:spcBef>
              <a:spcAft>
                <a:spcPts val="0"/>
              </a:spcAft>
              <a:buSzPts val="1000"/>
              <a:buChar char="➢"/>
            </a:pPr>
            <a:r>
              <a:rPr lang="en-US" sz="1000"/>
              <a:t>Split the sub-sampled dataset into train and test using random split</a:t>
            </a:r>
            <a:endParaRPr sz="1000"/>
          </a:p>
          <a:p>
            <a:pPr marL="914400" lvl="0" indent="-292100" algn="l" rtl="0">
              <a:spcBef>
                <a:spcPts val="0"/>
              </a:spcBef>
              <a:spcAft>
                <a:spcPts val="0"/>
              </a:spcAft>
              <a:buSzPts val="1000"/>
              <a:buChar char="➢"/>
            </a:pPr>
            <a:r>
              <a:rPr lang="en-US" sz="1000"/>
              <a:t>Perform cross fold validation using different Supervised learning algorithms</a:t>
            </a:r>
            <a:endParaRPr sz="1000"/>
          </a:p>
          <a:p>
            <a:pPr marL="914400" lvl="0" indent="-292100" algn="l" rtl="0">
              <a:spcBef>
                <a:spcPts val="0"/>
              </a:spcBef>
              <a:spcAft>
                <a:spcPts val="0"/>
              </a:spcAft>
              <a:buSzPts val="1000"/>
              <a:buChar char="➢"/>
            </a:pPr>
            <a:r>
              <a:rPr lang="en-US" sz="1000"/>
              <a:t>Visualize and compare the results</a:t>
            </a:r>
            <a:endParaRPr sz="1000"/>
          </a:p>
          <a:p>
            <a:pPr marL="914400" lvl="0" indent="-292100" algn="l" rtl="0">
              <a:spcBef>
                <a:spcPts val="0"/>
              </a:spcBef>
              <a:spcAft>
                <a:spcPts val="0"/>
              </a:spcAft>
              <a:buSzPts val="1000"/>
              <a:buChar char="➢"/>
            </a:pPr>
            <a:r>
              <a:rPr lang="en-US" sz="1000"/>
              <a:t>Document results</a:t>
            </a:r>
            <a:endParaRPr sz="1000"/>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b="1"/>
              <a:t>Model Training and Evaluation</a:t>
            </a:r>
            <a:endParaRPr sz="1200" b="1"/>
          </a:p>
          <a:p>
            <a:pPr marL="0" lvl="0" indent="0" algn="l" rtl="0">
              <a:spcBef>
                <a:spcPts val="0"/>
              </a:spcBef>
              <a:spcAft>
                <a:spcPts val="0"/>
              </a:spcAft>
              <a:buNone/>
            </a:pPr>
            <a:endParaRPr sz="1200"/>
          </a:p>
          <a:p>
            <a:pPr marL="914400" lvl="0" indent="-292100" algn="l" rtl="0">
              <a:spcBef>
                <a:spcPts val="0"/>
              </a:spcBef>
              <a:spcAft>
                <a:spcPts val="0"/>
              </a:spcAft>
              <a:buSzPts val="1000"/>
              <a:buChar char="➢"/>
            </a:pPr>
            <a:r>
              <a:rPr lang="en-US" sz="1000"/>
              <a:t>Use full preprocessed dataset with optimal set of features</a:t>
            </a:r>
            <a:endParaRPr sz="1000"/>
          </a:p>
          <a:p>
            <a:pPr marL="914400" lvl="0" indent="-292100" algn="l" rtl="0">
              <a:spcBef>
                <a:spcPts val="0"/>
              </a:spcBef>
              <a:spcAft>
                <a:spcPts val="0"/>
              </a:spcAft>
              <a:buSzPts val="1000"/>
              <a:buChar char="➢"/>
            </a:pPr>
            <a:r>
              <a:rPr lang="en-US" sz="1000"/>
              <a:t>Split the dataset into test (20%) and train (80%)</a:t>
            </a:r>
            <a:endParaRPr sz="1000"/>
          </a:p>
          <a:p>
            <a:pPr marL="914400" lvl="0" indent="-292100" algn="l" rtl="0">
              <a:spcBef>
                <a:spcPts val="0"/>
              </a:spcBef>
              <a:spcAft>
                <a:spcPts val="0"/>
              </a:spcAft>
              <a:buSzPts val="1000"/>
              <a:buChar char="➢"/>
            </a:pPr>
            <a:r>
              <a:rPr lang="en-US" sz="1000"/>
              <a:t>Train using different Supervised and Unsupervised learning algorithms</a:t>
            </a:r>
            <a:endParaRPr sz="1000"/>
          </a:p>
          <a:p>
            <a:pPr marL="914400" lvl="0" indent="-292100" algn="l" rtl="0">
              <a:spcBef>
                <a:spcPts val="0"/>
              </a:spcBef>
              <a:spcAft>
                <a:spcPts val="0"/>
              </a:spcAft>
              <a:buSzPts val="1000"/>
              <a:buChar char="➢"/>
            </a:pPr>
            <a:r>
              <a:rPr lang="en-US" sz="1000"/>
              <a:t>Predict test data using different model</a:t>
            </a:r>
            <a:endParaRPr sz="1000"/>
          </a:p>
          <a:p>
            <a:pPr marL="914400" lvl="0" indent="-292100" algn="l" rtl="0">
              <a:spcBef>
                <a:spcPts val="0"/>
              </a:spcBef>
              <a:spcAft>
                <a:spcPts val="0"/>
              </a:spcAft>
              <a:buSzPts val="1000"/>
              <a:buChar char="➢"/>
            </a:pPr>
            <a:r>
              <a:rPr lang="en-US" sz="1000"/>
              <a:t>Visualize feature importance outputs on different models</a:t>
            </a:r>
            <a:endParaRPr sz="1000"/>
          </a:p>
          <a:p>
            <a:pPr marL="914400" lvl="0" indent="-292100" algn="l" rtl="0">
              <a:spcBef>
                <a:spcPts val="0"/>
              </a:spcBef>
              <a:spcAft>
                <a:spcPts val="0"/>
              </a:spcAft>
              <a:buSzPts val="1000"/>
              <a:buChar char="➢"/>
            </a:pPr>
            <a:r>
              <a:rPr lang="en-US" sz="1000">
                <a:solidFill>
                  <a:schemeClr val="dk1"/>
                </a:solidFill>
              </a:rPr>
              <a:t>Compare and document results</a:t>
            </a:r>
            <a:endParaRPr sz="1000"/>
          </a:p>
        </p:txBody>
      </p:sp>
      <p:sp>
        <p:nvSpPr>
          <p:cNvPr id="147" name="Google Shape;147;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8</a:t>
            </a:fld>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2449"/>
    </mc:Choice>
    <mc:Fallback>
      <p:transition spd="slow" advTm="122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p:nvPr/>
        </p:nvSpPr>
        <p:spPr>
          <a:xfrm>
            <a:off x="0" y="656844"/>
            <a:ext cx="9144000" cy="10820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3" name="Google Shape;153;p15"/>
          <p:cNvSpPr txBox="1">
            <a:spLocks noGrp="1"/>
          </p:cNvSpPr>
          <p:nvPr>
            <p:ph type="title"/>
          </p:nvPr>
        </p:nvSpPr>
        <p:spPr>
          <a:xfrm>
            <a:off x="176885" y="11866"/>
            <a:ext cx="7345680" cy="574040"/>
          </a:xfrm>
          <a:prstGeom prst="rect">
            <a:avLst/>
          </a:prstGeom>
          <a:noFill/>
          <a:ln>
            <a:noFill/>
          </a:ln>
        </p:spPr>
        <p:txBody>
          <a:bodyPr spcFirstLastPara="1" wrap="square" lIns="0" tIns="12700" rIns="0" bIns="0" anchor="t" anchorCtr="0">
            <a:noAutofit/>
          </a:bodyPr>
          <a:lstStyle/>
          <a:p>
            <a:pPr marL="12700" lvl="0" indent="0" algn="l" rtl="0">
              <a:lnSpc>
                <a:spcPct val="100000"/>
              </a:lnSpc>
              <a:spcBef>
                <a:spcPts val="0"/>
              </a:spcBef>
              <a:spcAft>
                <a:spcPts val="0"/>
              </a:spcAft>
              <a:buSzPts val="1400"/>
              <a:buNone/>
            </a:pPr>
            <a:r>
              <a:rPr lang="en-US" sz="3600"/>
              <a:t>Results</a:t>
            </a:r>
            <a:endParaRPr sz="3600"/>
          </a:p>
        </p:txBody>
      </p:sp>
      <p:sp>
        <p:nvSpPr>
          <p:cNvPr id="154" name="Google Shape;154;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1800"/>
              <a:buNone/>
            </a:pPr>
            <a:fld id="{00000000-1234-1234-1234-123412341234}" type="slidenum">
              <a:rPr lang="en-US"/>
              <a:t>9</a:t>
            </a:fld>
            <a:endParaRPr/>
          </a:p>
        </p:txBody>
      </p:sp>
      <p:pic>
        <p:nvPicPr>
          <p:cNvPr id="155" name="Google Shape;155;p15"/>
          <p:cNvPicPr preferRelativeResize="0"/>
          <p:nvPr/>
        </p:nvPicPr>
        <p:blipFill rotWithShape="1">
          <a:blip r:embed="rId6">
            <a:alphaModFix/>
          </a:blip>
          <a:srcRect/>
          <a:stretch/>
        </p:blipFill>
        <p:spPr>
          <a:xfrm>
            <a:off x="7160150" y="1162475"/>
            <a:ext cx="1909650" cy="2843600"/>
          </a:xfrm>
          <a:prstGeom prst="rect">
            <a:avLst/>
          </a:prstGeom>
          <a:noFill/>
          <a:ln>
            <a:noFill/>
          </a:ln>
        </p:spPr>
      </p:pic>
      <p:sp>
        <p:nvSpPr>
          <p:cNvPr id="156" name="Google Shape;156;p15"/>
          <p:cNvSpPr/>
          <p:nvPr/>
        </p:nvSpPr>
        <p:spPr>
          <a:xfrm>
            <a:off x="534252" y="1336916"/>
            <a:ext cx="5078272" cy="208105"/>
          </a:xfrm>
          <a:prstGeom prst="rect">
            <a:avLst/>
          </a:prstGeom>
          <a:noFill/>
          <a:ln w="127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57" name="Google Shape;157;p15"/>
          <p:cNvPicPr preferRelativeResize="0"/>
          <p:nvPr/>
        </p:nvPicPr>
        <p:blipFill>
          <a:blip r:embed="rId7">
            <a:alphaModFix/>
          </a:blip>
          <a:stretch>
            <a:fillRect/>
          </a:stretch>
        </p:blipFill>
        <p:spPr>
          <a:xfrm>
            <a:off x="176875" y="1131975"/>
            <a:ext cx="6890199" cy="1517000"/>
          </a:xfrm>
          <a:prstGeom prst="rect">
            <a:avLst/>
          </a:prstGeom>
          <a:noFill/>
          <a:ln>
            <a:noFill/>
          </a:ln>
        </p:spPr>
      </p:pic>
      <p:pic>
        <p:nvPicPr>
          <p:cNvPr id="158" name="Google Shape;158;p15"/>
          <p:cNvPicPr preferRelativeResize="0"/>
          <p:nvPr/>
        </p:nvPicPr>
        <p:blipFill>
          <a:blip r:embed="rId8">
            <a:alphaModFix/>
          </a:blip>
          <a:stretch>
            <a:fillRect/>
          </a:stretch>
        </p:blipFill>
        <p:spPr>
          <a:xfrm>
            <a:off x="176875" y="3147892"/>
            <a:ext cx="6890201" cy="858183"/>
          </a:xfrm>
          <a:prstGeom prst="rect">
            <a:avLst/>
          </a:prstGeom>
          <a:noFill/>
          <a:ln>
            <a:noFill/>
          </a:ln>
        </p:spPr>
      </p:pic>
      <p:sp>
        <p:nvSpPr>
          <p:cNvPr id="159" name="Google Shape;159;p15"/>
          <p:cNvSpPr txBox="1"/>
          <p:nvPr/>
        </p:nvSpPr>
        <p:spPr>
          <a:xfrm>
            <a:off x="209075" y="808475"/>
            <a:ext cx="2272200" cy="2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t>Supervised Learning</a:t>
            </a:r>
            <a:endParaRPr sz="1200" b="1"/>
          </a:p>
        </p:txBody>
      </p:sp>
      <p:sp>
        <p:nvSpPr>
          <p:cNvPr id="160" name="Google Shape;160;p15"/>
          <p:cNvSpPr txBox="1"/>
          <p:nvPr/>
        </p:nvSpPr>
        <p:spPr>
          <a:xfrm>
            <a:off x="209075" y="2779866"/>
            <a:ext cx="2272200" cy="2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a:t>Unsupervised Learning</a:t>
            </a:r>
            <a:endParaRPr sz="1200" b="1"/>
          </a:p>
        </p:txBody>
      </p:sp>
      <p:sp>
        <p:nvSpPr>
          <p:cNvPr id="161" name="Google Shape;161;p15"/>
          <p:cNvSpPr txBox="1"/>
          <p:nvPr/>
        </p:nvSpPr>
        <p:spPr>
          <a:xfrm>
            <a:off x="242325" y="4006075"/>
            <a:ext cx="67593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b="1"/>
          </a:p>
          <a:p>
            <a:pPr marL="0" lvl="0" indent="0" algn="l" rtl="0">
              <a:spcBef>
                <a:spcPts val="0"/>
              </a:spcBef>
              <a:spcAft>
                <a:spcPts val="0"/>
              </a:spcAft>
              <a:buNone/>
            </a:pPr>
            <a:r>
              <a:rPr lang="en-US" sz="1200" b="1"/>
              <a:t>Inference</a:t>
            </a:r>
            <a:endParaRPr sz="1200" b="1"/>
          </a:p>
          <a:p>
            <a:pPr marL="0" lvl="0" indent="0" algn="l" rtl="0">
              <a:spcBef>
                <a:spcPts val="0"/>
              </a:spcBef>
              <a:spcAft>
                <a:spcPts val="0"/>
              </a:spcAft>
              <a:buNone/>
            </a:pPr>
            <a:endParaRPr sz="700" b="1"/>
          </a:p>
          <a:p>
            <a:pPr marL="457200" lvl="0" indent="-292100" algn="l" rtl="0">
              <a:spcBef>
                <a:spcPts val="0"/>
              </a:spcBef>
              <a:spcAft>
                <a:spcPts val="0"/>
              </a:spcAft>
              <a:buSzPts val="1000"/>
              <a:buFont typeface="Calibri"/>
              <a:buChar char="❖"/>
            </a:pPr>
            <a:r>
              <a:rPr lang="en-US" sz="1000">
                <a:latin typeface="Calibri"/>
                <a:ea typeface="Calibri"/>
                <a:cs typeface="Calibri"/>
                <a:sym typeface="Calibri"/>
              </a:rPr>
              <a:t>Preliminary results above indicate </a:t>
            </a:r>
            <a:r>
              <a:rPr lang="en-US" sz="1000" b="1">
                <a:solidFill>
                  <a:srgbClr val="38761D"/>
                </a:solidFill>
                <a:latin typeface="Calibri"/>
                <a:ea typeface="Calibri"/>
                <a:cs typeface="Calibri"/>
                <a:sym typeface="Calibri"/>
              </a:rPr>
              <a:t>Decision Tree</a:t>
            </a:r>
            <a:r>
              <a:rPr lang="en-US" sz="1000">
                <a:latin typeface="Calibri"/>
                <a:ea typeface="Calibri"/>
                <a:cs typeface="Calibri"/>
                <a:sym typeface="Calibri"/>
              </a:rPr>
              <a:t> is the best and </a:t>
            </a:r>
            <a:r>
              <a:rPr lang="en-US" sz="1000" b="1">
                <a:solidFill>
                  <a:srgbClr val="FF0000"/>
                </a:solidFill>
                <a:latin typeface="Calibri"/>
                <a:ea typeface="Calibri"/>
                <a:cs typeface="Calibri"/>
                <a:sym typeface="Calibri"/>
              </a:rPr>
              <a:t>Kmeans</a:t>
            </a:r>
            <a:r>
              <a:rPr lang="en-US" sz="1000">
                <a:latin typeface="Calibri"/>
                <a:ea typeface="Calibri"/>
                <a:cs typeface="Calibri"/>
                <a:sym typeface="Calibri"/>
              </a:rPr>
              <a:t> is the worst. </a:t>
            </a:r>
            <a:endParaRPr sz="1000">
              <a:latin typeface="Calibri"/>
              <a:ea typeface="Calibri"/>
              <a:cs typeface="Calibri"/>
              <a:sym typeface="Calibri"/>
            </a:endParaRPr>
          </a:p>
          <a:p>
            <a:pPr marL="457200" lvl="0" indent="-292100" algn="l" rtl="0">
              <a:spcBef>
                <a:spcPts val="0"/>
              </a:spcBef>
              <a:spcAft>
                <a:spcPts val="0"/>
              </a:spcAft>
              <a:buSzPts val="1000"/>
              <a:buFont typeface="Calibri"/>
              <a:buChar char="❖"/>
            </a:pPr>
            <a:r>
              <a:rPr lang="en-US" sz="1000">
                <a:latin typeface="Calibri"/>
                <a:ea typeface="Calibri"/>
                <a:cs typeface="Calibri"/>
                <a:sym typeface="Calibri"/>
              </a:rPr>
              <a:t>From a operationalization perspective </a:t>
            </a:r>
            <a:r>
              <a:rPr lang="en-US" sz="1000" b="1">
                <a:solidFill>
                  <a:srgbClr val="6AA84F"/>
                </a:solidFill>
                <a:latin typeface="Calibri"/>
                <a:ea typeface="Calibri"/>
                <a:cs typeface="Calibri"/>
                <a:sym typeface="Calibri"/>
              </a:rPr>
              <a:t>Random Forest </a:t>
            </a:r>
            <a:r>
              <a:rPr lang="en-US" sz="1000">
                <a:latin typeface="Calibri"/>
                <a:ea typeface="Calibri"/>
                <a:cs typeface="Calibri"/>
                <a:sym typeface="Calibri"/>
              </a:rPr>
              <a:t>seems to be the best</a:t>
            </a:r>
            <a:endParaRPr sz="1000">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005"/>
    </mc:Choice>
    <mc:Fallback>
      <p:transition spd="slow" advTm="28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2994</TotalTime>
  <Words>1397</Words>
  <Application>Microsoft Macintosh PowerPoint</Application>
  <PresentationFormat>On-screen Show (16:9)</PresentationFormat>
  <Paragraphs>143</Paragraphs>
  <Slides>11</Slides>
  <Notes>11</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Calibri</vt:lpstr>
      <vt:lpstr>Arial</vt:lpstr>
      <vt:lpstr>Office Theme</vt:lpstr>
      <vt:lpstr>Introduction</vt:lpstr>
      <vt:lpstr>Research Question...</vt:lpstr>
      <vt:lpstr>Technical Solution</vt:lpstr>
      <vt:lpstr>Data Description</vt:lpstr>
      <vt:lpstr>Data Description - Heat Map</vt:lpstr>
      <vt:lpstr>Sample EDA</vt:lpstr>
      <vt:lpstr>Model Pipeline</vt:lpstr>
      <vt:lpstr>Method - Detailed Approach</vt:lpstr>
      <vt:lpstr>Results</vt:lpstr>
      <vt:lpstr>Conclusions</vt:lpstr>
      <vt:lpstr>References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Anantharaman Janakiraman</cp:lastModifiedBy>
  <cp:revision>4</cp:revision>
  <dcterms:modified xsi:type="dcterms:W3CDTF">2019-12-09T02:34:32Z</dcterms:modified>
</cp:coreProperties>
</file>